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6005-B3C6-4D4F-804F-0D079671CB91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A829A4-DA88-4061-9359-DA5AFC7FFD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6005-B3C6-4D4F-804F-0D079671CB91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9A4-DA88-4061-9359-DA5AFC7FFD9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1A829A4-DA88-4061-9359-DA5AFC7FFD9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6005-B3C6-4D4F-804F-0D079671CB91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6005-B3C6-4D4F-804F-0D079671CB91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1A829A4-DA88-4061-9359-DA5AFC7FFD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6005-B3C6-4D4F-804F-0D079671CB91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A829A4-DA88-4061-9359-DA5AFC7FFD9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F926005-B3C6-4D4F-804F-0D079671CB91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9A4-DA88-4061-9359-DA5AFC7FFD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6005-B3C6-4D4F-804F-0D079671CB91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1A829A4-DA88-4061-9359-DA5AFC7FFD9F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6005-B3C6-4D4F-804F-0D079671CB91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1A829A4-DA88-4061-9359-DA5AFC7FFD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6005-B3C6-4D4F-804F-0D079671CB91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A829A4-DA88-4061-9359-DA5AFC7FFD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A829A4-DA88-4061-9359-DA5AFC7FFD9F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6005-B3C6-4D4F-804F-0D079671CB91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1A829A4-DA88-4061-9359-DA5AFC7FFD9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F926005-B3C6-4D4F-804F-0D079671CB91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F926005-B3C6-4D4F-804F-0D079671CB91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A829A4-DA88-4061-9359-DA5AFC7FFD9F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Информационный объект.</a:t>
            </a:r>
            <a:endParaRPr lang="ru-RU" sz="32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Информационная</a:t>
            </a:r>
            <a:r>
              <a:rPr lang="ru-RU" dirty="0" smtClean="0"/>
              <a:t> </a:t>
            </a:r>
            <a:r>
              <a:rPr lang="ru-RU" b="1" dirty="0" smtClean="0"/>
              <a:t>модель</a:t>
            </a:r>
            <a:r>
              <a:rPr lang="ru-RU" dirty="0" smtClean="0"/>
              <a:t> </a:t>
            </a:r>
            <a:r>
              <a:rPr lang="ru-RU" b="1" dirty="0" smtClean="0"/>
              <a:t>объекта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Информационная модель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Информационный объект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4282" y="2285992"/>
            <a:ext cx="4214842" cy="435771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Цель моделирования;</a:t>
            </a:r>
          </a:p>
          <a:p>
            <a:r>
              <a:rPr lang="ru-RU" dirty="0" smtClean="0"/>
              <a:t>Выделение признаков;</a:t>
            </a:r>
          </a:p>
          <a:p>
            <a:r>
              <a:rPr lang="ru-RU" dirty="0" smtClean="0"/>
              <a:t>Исследование.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Пример</a:t>
            </a:r>
            <a:r>
              <a:rPr lang="ru-RU" dirty="0" smtClean="0"/>
              <a:t>. Информационная картина мира – это моделирование, отбор информации и построение информационной модели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800600" y="2285992"/>
            <a:ext cx="4038600" cy="4357718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Ввод;</a:t>
            </a:r>
          </a:p>
          <a:p>
            <a:r>
              <a:rPr lang="ru-RU" sz="2800" dirty="0" smtClean="0"/>
              <a:t>Хранение;</a:t>
            </a:r>
          </a:p>
          <a:p>
            <a:r>
              <a:rPr lang="ru-RU" sz="2800" dirty="0" smtClean="0"/>
              <a:t>Обработка;</a:t>
            </a:r>
          </a:p>
          <a:p>
            <a:r>
              <a:rPr lang="ru-RU" sz="2800" dirty="0" smtClean="0"/>
              <a:t>Передача.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i="1" dirty="0" smtClean="0"/>
              <a:t>Пример</a:t>
            </a:r>
            <a:r>
              <a:rPr lang="ru-RU" sz="2800" dirty="0" smtClean="0"/>
              <a:t>. </a:t>
            </a:r>
            <a:br>
              <a:rPr lang="ru-RU" sz="2800" dirty="0" smtClean="0"/>
            </a:br>
            <a:r>
              <a:rPr lang="ru-RU" sz="2800" dirty="0" smtClean="0"/>
              <a:t>Все, что создается в компьютерных средах: текстовый документ, графический документ, ЭТ, выборка из БД и т.д.</a:t>
            </a:r>
            <a:endParaRPr lang="ru-RU" sz="28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переработки информации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 объекта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При построении и исследовании модели принято вводить обобщенное понятие </a:t>
            </a:r>
            <a:r>
              <a:rPr lang="ru-RU" sz="1800" i="1" dirty="0" smtClean="0"/>
              <a:t>объект исследования (оригинал), </a:t>
            </a:r>
            <a:r>
              <a:rPr lang="ru-RU" sz="1800" dirty="0" smtClean="0"/>
              <a:t>понимая под этим любой материальный или нематериальный объект (процесс), а также природное явление.</a:t>
            </a:r>
            <a:endParaRPr lang="ru-RU" sz="18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Под </a:t>
            </a:r>
            <a:r>
              <a:rPr lang="ru-RU" i="1" u="sng" dirty="0" smtClean="0"/>
              <a:t>моделью </a:t>
            </a:r>
            <a:r>
              <a:rPr lang="ru-RU" dirty="0" smtClean="0"/>
              <a:t>понимают материальный или мысленно представляемый объект, который в процессе исследования замещает объект-оригинал так, что его изучение дает новые знания об объекте-оригинале.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14282" y="2743200"/>
            <a:ext cx="8643998" cy="3686196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/>
              <a:t>Модель – это объект, отражающий </a:t>
            </a:r>
            <a:br>
              <a:rPr lang="ru-RU" sz="2000" dirty="0" smtClean="0"/>
            </a:br>
            <a:r>
              <a:rPr lang="ru-RU" sz="2000" dirty="0" smtClean="0"/>
              <a:t>             существенные свойства реального</a:t>
            </a:r>
            <a:br>
              <a:rPr lang="ru-RU" sz="2000" dirty="0" smtClean="0"/>
            </a:br>
            <a:r>
              <a:rPr lang="ru-RU" sz="2000" dirty="0" smtClean="0"/>
              <a:t>             объекта исследования, которые </a:t>
            </a:r>
            <a:br>
              <a:rPr lang="ru-RU" sz="2000" dirty="0" smtClean="0"/>
            </a:br>
            <a:r>
              <a:rPr lang="ru-RU" sz="2000" dirty="0" smtClean="0"/>
              <a:t>             отобраны в соответствии с </a:t>
            </a:r>
            <a:br>
              <a:rPr lang="ru-RU" sz="2000" dirty="0" smtClean="0"/>
            </a:br>
            <a:r>
              <a:rPr lang="ru-RU" sz="2000" dirty="0" smtClean="0"/>
              <a:t>             заданной целью моделирования.</a:t>
            </a:r>
          </a:p>
          <a:p>
            <a:pPr algn="l"/>
            <a:r>
              <a:rPr lang="ru-RU" sz="2200" b="0" dirty="0" smtClean="0"/>
              <a:t>Если информация представлена в какой-либо форме на одном из языков кодирования информации, то это создание и использование </a:t>
            </a:r>
            <a:r>
              <a:rPr lang="ru-RU" sz="2200" b="0" i="1" u="sng" dirty="0" smtClean="0"/>
              <a:t>информационной модели </a:t>
            </a:r>
            <a:r>
              <a:rPr lang="ru-RU" sz="2200" b="0" dirty="0" smtClean="0"/>
              <a:t>объекта исследования (оригинала)</a:t>
            </a:r>
            <a:endParaRPr lang="ru-RU" sz="2200" b="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При создании модели важным этапом является </a:t>
            </a:r>
            <a:r>
              <a:rPr lang="ru-RU" sz="3200" i="1" u="sng" dirty="0" smtClean="0"/>
              <a:t>сбор информации </a:t>
            </a:r>
            <a:r>
              <a:rPr lang="ru-RU" sz="3200" dirty="0" smtClean="0"/>
              <a:t>об объекте в том объеме, который требует поставленная </a:t>
            </a:r>
            <a:r>
              <a:rPr lang="ru-RU" sz="3200" i="1" u="sng" dirty="0" smtClean="0"/>
              <a:t>цель построения модели</a:t>
            </a:r>
            <a:r>
              <a:rPr lang="ru-RU" sz="3200" i="1" dirty="0" smtClean="0"/>
              <a:t>.</a:t>
            </a:r>
            <a:endParaRPr lang="ru-RU" sz="3200" i="1" dirty="0"/>
          </a:p>
        </p:txBody>
      </p:sp>
      <p:pic>
        <p:nvPicPr>
          <p:cNvPr id="1027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710" y="5052974"/>
            <a:ext cx="1100023" cy="1805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1943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Информационная модель строящихся домов с точки зрения покупателя.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381000" y="3000372"/>
            <a:ext cx="2362200" cy="312579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Цель – приобрести комфортное жилье</a:t>
            </a: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2500298" y="285728"/>
          <a:ext cx="6500859" cy="650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442"/>
                <a:gridCol w="1221353"/>
                <a:gridCol w="1221353"/>
                <a:gridCol w="1139929"/>
                <a:gridCol w="10237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Название компании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«Питер»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«Визит»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«Строй-сервис»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«Элита»</a:t>
                      </a:r>
                      <a:endParaRPr lang="ru-RU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Охранная система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Спутниковое телевидение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Терморегулируе-мые</a:t>
                      </a:r>
                      <a:r>
                        <a:rPr lang="ru-RU" sz="1600" dirty="0" smtClean="0"/>
                        <a:t> радиаторы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Выделенный канал Интернета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Домофон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Фильтры очистки воды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Тройное остекление окон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Развитая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инфра-структура</a:t>
                      </a:r>
                      <a:r>
                        <a:rPr lang="ru-RU" sz="1600" baseline="0" dirty="0" smtClean="0"/>
                        <a:t> р-0на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Фитнесс-центр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Подземный паркинг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Зеленая зона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1800220"/>
          </a:xfrm>
        </p:spPr>
        <p:txBody>
          <a:bodyPr/>
          <a:lstStyle/>
          <a:p>
            <a:r>
              <a:rPr lang="ru-RU" dirty="0" smtClean="0"/>
              <a:t>Информационная модель строящихся домов с точки </a:t>
            </a:r>
            <a:r>
              <a:rPr lang="ru-RU" dirty="0" smtClean="0"/>
              <a:t>зрения инвестора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2857496"/>
            <a:ext cx="2362200" cy="326866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Цель – получить максимальную прибыль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2714610" y="685800"/>
          <a:ext cx="621511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8"/>
                <a:gridCol w="1143008"/>
                <a:gridCol w="1214446"/>
                <a:gridCol w="1214446"/>
                <a:gridCol w="107157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компании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«Питер»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«Визит»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«Строй-сервис»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«Элита»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Планируемая стоимость дома, руб.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млн.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 млн.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млн.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млн.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Срок окупаемости, лет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Чистая прибыль, руб.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млн.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млн.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млн.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млн.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Срок начала строительства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Срок окончания строительства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</a:t>
                      </a:r>
                      <a:br>
                        <a:rPr lang="ru-RU" sz="1600" dirty="0" smtClean="0"/>
                      </a:br>
                      <a:r>
                        <a:rPr lang="ru-RU" sz="1600" dirty="0" smtClean="0"/>
                        <a:t>1-комнатных/</a:t>
                      </a:r>
                      <a:br>
                        <a:rPr lang="ru-RU" sz="1600" dirty="0" smtClean="0"/>
                      </a:br>
                      <a:r>
                        <a:rPr lang="ru-RU" sz="1600" dirty="0" smtClean="0"/>
                        <a:t>2-комнатных/</a:t>
                      </a:r>
                      <a:br>
                        <a:rPr lang="ru-RU" sz="1600" dirty="0" smtClean="0"/>
                      </a:br>
                      <a:r>
                        <a:rPr lang="ru-RU" sz="1600" dirty="0" smtClean="0"/>
                        <a:t>3-комнатных</a:t>
                      </a:r>
                      <a:r>
                        <a:rPr lang="ru-RU" sz="1600" baseline="0" dirty="0" smtClean="0"/>
                        <a:t> квартир, 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25</a:t>
                      </a:r>
                    </a:p>
                    <a:p>
                      <a:r>
                        <a:rPr lang="ru-RU" dirty="0" smtClean="0"/>
                        <a:t>40</a:t>
                      </a:r>
                    </a:p>
                    <a:p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15</a:t>
                      </a:r>
                    </a:p>
                    <a:p>
                      <a:r>
                        <a:rPr lang="ru-RU" dirty="0" smtClean="0"/>
                        <a:t>30</a:t>
                      </a:r>
                    </a:p>
                    <a:p>
                      <a:r>
                        <a:rPr lang="ru-RU" dirty="0" smtClean="0"/>
                        <a:t>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10</a:t>
                      </a:r>
                    </a:p>
                    <a:p>
                      <a:r>
                        <a:rPr lang="ru-RU" dirty="0" smtClean="0"/>
                        <a:t>30</a:t>
                      </a:r>
                    </a:p>
                    <a:p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5</a:t>
                      </a:r>
                    </a:p>
                    <a:p>
                      <a:r>
                        <a:rPr lang="ru-RU" dirty="0" smtClean="0"/>
                        <a:t>20</a:t>
                      </a:r>
                    </a:p>
                    <a:p>
                      <a:r>
                        <a:rPr lang="ru-RU" dirty="0" smtClean="0"/>
                        <a:t>75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построения информационной модели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Четко сформулировать цель построения информационной модели;</a:t>
            </a:r>
          </a:p>
          <a:p>
            <a:r>
              <a:rPr lang="ru-RU" dirty="0" smtClean="0"/>
              <a:t>Сбор информации соответствующей цели для нескольких аналогичных объектов исследования;</a:t>
            </a:r>
          </a:p>
          <a:p>
            <a:r>
              <a:rPr lang="ru-RU" dirty="0" smtClean="0"/>
              <a:t>Информацию представить с помощью одного из языков кодирования информации (параметров).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Информационная модель -  это модель, содержащая целенаправленно отобранную и представленную в некоторой форме наиболее существенную информацию об объекте.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42910" y="2743200"/>
            <a:ext cx="7205690" cy="282894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2800" u="sng" dirty="0" smtClean="0"/>
              <a:t>Адекватность </a:t>
            </a:r>
            <a:r>
              <a:rPr lang="ru-RU" sz="2800" u="sng" dirty="0" smtClean="0"/>
              <a:t>информационной модели </a:t>
            </a:r>
            <a:r>
              <a:rPr lang="ru-RU" sz="2800" dirty="0" smtClean="0"/>
              <a:t>– это соответствие </a:t>
            </a:r>
            <a:r>
              <a:rPr lang="ru-RU" sz="2800" dirty="0" smtClean="0"/>
              <a:t>информационной модели </a:t>
            </a:r>
            <a:r>
              <a:rPr lang="ru-RU" sz="2800" dirty="0" smtClean="0"/>
              <a:t>объекту- оригиналу по тем свойствам, которые считаются существенными для исследования.</a:t>
            </a:r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800" b="1" u="sng" dirty="0" smtClean="0"/>
              <a:t>Адекватность модели </a:t>
            </a:r>
            <a:r>
              <a:rPr lang="ru-RU" sz="2800" dirty="0" smtClean="0"/>
              <a:t>– это соответствие модели объекту- оригиналу по тем свойствам, которые считаются существенными для исследования.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Информационный объект.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Информационная картина мира </a:t>
            </a:r>
            <a:r>
              <a:rPr lang="ru-RU" dirty="0" smtClean="0"/>
              <a:t>– наличие информации об объектах реального мира, неотделимый от сознания конкретных людей.</a:t>
            </a:r>
            <a:endParaRPr lang="ru-RU" dirty="0"/>
          </a:p>
        </p:txBody>
      </p:sp>
      <p:sp>
        <p:nvSpPr>
          <p:cNvPr id="4" name="Облако 3"/>
          <p:cNvSpPr/>
          <p:nvPr/>
        </p:nvSpPr>
        <p:spPr>
          <a:xfrm>
            <a:off x="1142976" y="4071942"/>
            <a:ext cx="1928826" cy="1428760"/>
          </a:xfrm>
          <a:prstGeom prst="cloud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Объект</a:t>
            </a: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5643570" y="5500702"/>
            <a:ext cx="3071834" cy="928694"/>
          </a:xfrm>
          <a:prstGeom prst="cloud">
            <a:avLst/>
          </a:prstGeom>
          <a:solidFill>
            <a:srgbClr val="00B0F0"/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Информационная модель 3</a:t>
            </a:r>
            <a:endParaRPr lang="ru-RU" sz="1600" dirty="0"/>
          </a:p>
        </p:txBody>
      </p:sp>
      <p:sp>
        <p:nvSpPr>
          <p:cNvPr id="6" name="Облако 5"/>
          <p:cNvSpPr/>
          <p:nvPr/>
        </p:nvSpPr>
        <p:spPr>
          <a:xfrm>
            <a:off x="5786446" y="4429132"/>
            <a:ext cx="3000396" cy="857256"/>
          </a:xfrm>
          <a:prstGeom prst="cloud">
            <a:avLst/>
          </a:prstGeom>
          <a:solidFill>
            <a:srgbClr val="92D050"/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Информационная модель 2</a:t>
            </a:r>
            <a:endParaRPr lang="ru-RU" sz="1600" dirty="0"/>
          </a:p>
        </p:txBody>
      </p:sp>
      <p:sp>
        <p:nvSpPr>
          <p:cNvPr id="7" name="Облако 6"/>
          <p:cNvSpPr/>
          <p:nvPr/>
        </p:nvSpPr>
        <p:spPr>
          <a:xfrm>
            <a:off x="5214942" y="3357562"/>
            <a:ext cx="3000396" cy="928694"/>
          </a:xfrm>
          <a:prstGeom prst="cloud">
            <a:avLst/>
          </a:prstGeom>
          <a:solidFill>
            <a:schemeClr val="accent2"/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Информационная модель 1</a:t>
            </a:r>
            <a:endParaRPr lang="ru-RU" sz="16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2108183" y="4606933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7" idx="2"/>
          </p:cNvCxnSpPr>
          <p:nvPr/>
        </p:nvCxnSpPr>
        <p:spPr>
          <a:xfrm flipV="1">
            <a:off x="3000364" y="3821909"/>
            <a:ext cx="2223885" cy="750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000364" y="4643446"/>
            <a:ext cx="292895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928926" y="4643446"/>
            <a:ext cx="278608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071934" y="3643314"/>
            <a:ext cx="8883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Цель 1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43438" y="4357694"/>
            <a:ext cx="1071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Цель 2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071538" y="3143248"/>
            <a:ext cx="1755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Реальный мир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500562" y="2928934"/>
            <a:ext cx="3708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Информационная картина мира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714876" y="5143512"/>
            <a:ext cx="1071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Цель 3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Информационный объект – это совокупность логически связанной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313122"/>
          </a:xfrm>
        </p:spPr>
        <p:txBody>
          <a:bodyPr/>
          <a:lstStyle/>
          <a:p>
            <a:r>
              <a:rPr lang="ru-RU" dirty="0" smtClean="0"/>
              <a:t>После разрыва связей с объектами реального мира остается совокупность информационных объектов.</a:t>
            </a:r>
            <a:endParaRPr lang="ru-RU" dirty="0"/>
          </a:p>
        </p:txBody>
      </p:sp>
      <p:sp>
        <p:nvSpPr>
          <p:cNvPr id="4" name="Облако 3"/>
          <p:cNvSpPr/>
          <p:nvPr/>
        </p:nvSpPr>
        <p:spPr>
          <a:xfrm>
            <a:off x="4422462" y="3028378"/>
            <a:ext cx="3000396" cy="928694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Информационная объект 1</a:t>
            </a:r>
            <a:endParaRPr lang="ru-RU" sz="1600" dirty="0"/>
          </a:p>
        </p:txBody>
      </p:sp>
      <p:sp>
        <p:nvSpPr>
          <p:cNvPr id="5" name="Облако 4"/>
          <p:cNvSpPr/>
          <p:nvPr/>
        </p:nvSpPr>
        <p:spPr>
          <a:xfrm>
            <a:off x="4143372" y="4143380"/>
            <a:ext cx="3000396" cy="928694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Информационная объект 2</a:t>
            </a:r>
            <a:endParaRPr lang="ru-RU" sz="1600" dirty="0"/>
          </a:p>
        </p:txBody>
      </p:sp>
      <p:sp>
        <p:nvSpPr>
          <p:cNvPr id="6" name="Облако 5"/>
          <p:cNvSpPr/>
          <p:nvPr/>
        </p:nvSpPr>
        <p:spPr>
          <a:xfrm>
            <a:off x="4500562" y="5214950"/>
            <a:ext cx="3000396" cy="928694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Информационная объект 3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182</TotalTime>
  <Words>449</Words>
  <Application>Microsoft Office PowerPoint</Application>
  <PresentationFormat>Экран (4:3)</PresentationFormat>
  <Paragraphs>151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Информационная модель объекта.</vt:lpstr>
      <vt:lpstr>Модель объекта</vt:lpstr>
      <vt:lpstr>При создании модели важным этапом является сбор информации об объекте в том объеме, который требует поставленная цель построения модели.</vt:lpstr>
      <vt:lpstr>Информационная модель строящихся домов с точки зрения покупателя.</vt:lpstr>
      <vt:lpstr>Информационная модель строящихся домов с точки зрения инвестора</vt:lpstr>
      <vt:lpstr>Этапы построения информационной модели</vt:lpstr>
      <vt:lpstr>Адекватность модели – это соответствие модели объекту- оригиналу по тем свойствам, которые считаются существенными для исследования.</vt:lpstr>
      <vt:lpstr>Информационный объект.</vt:lpstr>
      <vt:lpstr>Информационный объект – это совокупность логически связанной информации</vt:lpstr>
      <vt:lpstr>Этапы переработки информации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Информационная модель объекта.</dc:title>
  <dc:creator>Admin</dc:creator>
  <cp:lastModifiedBy>Admin</cp:lastModifiedBy>
  <cp:revision>19</cp:revision>
  <dcterms:created xsi:type="dcterms:W3CDTF">2011-09-07T17:25:16Z</dcterms:created>
  <dcterms:modified xsi:type="dcterms:W3CDTF">2011-09-07T20:28:10Z</dcterms:modified>
</cp:coreProperties>
</file>