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E41D7C3-36A3-4E4E-8CFF-5863071E991A}" type="datetimeFigureOut">
              <a:rPr lang="ru-RU" smtClean="0"/>
              <a:t>14.12.2011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A358C48-1593-476F-9A73-8DA4B67B0EA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D7C3-36A3-4E4E-8CFF-5863071E991A}" type="datetimeFigureOut">
              <a:rPr lang="ru-RU" smtClean="0"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8C48-1593-476F-9A73-8DA4B67B0E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D7C3-36A3-4E4E-8CFF-5863071E991A}" type="datetimeFigureOut">
              <a:rPr lang="ru-RU" smtClean="0"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8C48-1593-476F-9A73-8DA4B67B0E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41D7C3-36A3-4E4E-8CFF-5863071E991A}" type="datetimeFigureOut">
              <a:rPr lang="ru-RU" smtClean="0"/>
              <a:t>14.12.2011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A358C48-1593-476F-9A73-8DA4B67B0EA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E41D7C3-36A3-4E4E-8CFF-5863071E991A}" type="datetimeFigureOut">
              <a:rPr lang="ru-RU" smtClean="0"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A358C48-1593-476F-9A73-8DA4B67B0EA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D7C3-36A3-4E4E-8CFF-5863071E991A}" type="datetimeFigureOut">
              <a:rPr lang="ru-RU" smtClean="0"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8C48-1593-476F-9A73-8DA4B67B0EA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D7C3-36A3-4E4E-8CFF-5863071E991A}" type="datetimeFigureOut">
              <a:rPr lang="ru-RU" smtClean="0"/>
              <a:t>14.12.2011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8C48-1593-476F-9A73-8DA4B67B0EA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41D7C3-36A3-4E4E-8CFF-5863071E991A}" type="datetimeFigureOut">
              <a:rPr lang="ru-RU" smtClean="0"/>
              <a:t>14.12.2011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A358C48-1593-476F-9A73-8DA4B67B0E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D7C3-36A3-4E4E-8CFF-5863071E991A}" type="datetimeFigureOut">
              <a:rPr lang="ru-RU" smtClean="0"/>
              <a:t>14.12.2011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8C48-1593-476F-9A73-8DA4B67B0E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41D7C3-36A3-4E4E-8CFF-5863071E991A}" type="datetimeFigureOut">
              <a:rPr lang="ru-RU" smtClean="0"/>
              <a:t>14.12.2011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A358C48-1593-476F-9A73-8DA4B67B0EAB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41D7C3-36A3-4E4E-8CFF-5863071E991A}" type="datetimeFigureOut">
              <a:rPr lang="ru-RU" smtClean="0"/>
              <a:t>14.12.2011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A358C48-1593-476F-9A73-8DA4B67B0EA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E41D7C3-36A3-4E4E-8CFF-5863071E991A}" type="datetimeFigureOut">
              <a:rPr lang="ru-RU" smtClean="0"/>
              <a:t>14.12.2011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A358C48-1593-476F-9A73-8DA4B67B0E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Графический интерфейс операционных систем и приложений.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509120"/>
            <a:ext cx="6172200" cy="1865802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Представление информационного пространства с помощью графического интерфейса.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568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24744"/>
            <a:ext cx="6172200" cy="205359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Графический интерфейс представляет собой совокупность </a:t>
            </a:r>
            <a:br>
              <a:rPr lang="ru-RU" i="1" dirty="0" smtClean="0"/>
            </a:b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диалоговых</a:t>
            </a:r>
            <a:r>
              <a:rPr lang="ru-RU" u="sng" dirty="0" smtClean="0"/>
              <a:t> 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панелей, </a:t>
            </a:r>
            <a:b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меню</a:t>
            </a:r>
            <a:r>
              <a:rPr lang="ru-RU" u="sng" dirty="0" smtClean="0"/>
              <a:t> </a:t>
            </a:r>
            <a:r>
              <a:rPr lang="ru-RU" i="1" u="sng" dirty="0" smtClean="0"/>
              <a:t>и 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окон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39752" y="3573016"/>
            <a:ext cx="6172200" cy="2736304"/>
          </a:xfrm>
        </p:spPr>
        <p:txBody>
          <a:bodyPr>
            <a:noAutofit/>
          </a:bodyPr>
          <a:lstStyle/>
          <a:p>
            <a:r>
              <a:rPr lang="ru-RU" sz="2400" i="1" dirty="0"/>
              <a:t>Графический </a:t>
            </a:r>
            <a:r>
              <a:rPr lang="ru-RU" sz="2400" i="1" dirty="0" smtClean="0"/>
              <a:t>интерфейс позволяет осуществлять взаимодействие человека с компьютером в форме диалога с использованием окон, меню, диалоговых панелей и элементов управления.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7703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Диалоговые панели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Кнопка;</a:t>
            </a:r>
          </a:p>
          <a:p>
            <a:r>
              <a:rPr lang="ru-RU" dirty="0" smtClean="0"/>
              <a:t>Текстовое поле;</a:t>
            </a:r>
          </a:p>
          <a:p>
            <a:r>
              <a:rPr lang="ru-RU" dirty="0" smtClean="0"/>
              <a:t>Раскрывающийся список;</a:t>
            </a:r>
          </a:p>
          <a:p>
            <a:r>
              <a:rPr lang="ru-RU" dirty="0" smtClean="0"/>
              <a:t>Ползунок;</a:t>
            </a:r>
          </a:p>
          <a:p>
            <a:r>
              <a:rPr lang="ru-RU" dirty="0"/>
              <a:t>Переключатель;</a:t>
            </a:r>
          </a:p>
          <a:p>
            <a:r>
              <a:rPr lang="ru-RU" dirty="0" smtClean="0"/>
              <a:t>Флажок;</a:t>
            </a:r>
          </a:p>
          <a:p>
            <a:r>
              <a:rPr lang="ru-RU" dirty="0"/>
              <a:t>Счетчик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quarter" idx="2"/>
          </p:nvPr>
        </p:nvPicPr>
        <p:blipFill rotWithShape="1">
          <a:blip r:embed="rId2"/>
          <a:srcRect l="4990" t="11645" r="44962" b="40850"/>
          <a:stretch/>
        </p:blipFill>
        <p:spPr bwMode="auto">
          <a:xfrm>
            <a:off x="3779912" y="1628800"/>
            <a:ext cx="4608512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2051720" y="1844824"/>
            <a:ext cx="561662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131840" y="2276872"/>
            <a:ext cx="158417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419872" y="2852936"/>
            <a:ext cx="230425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163177" y="4509120"/>
            <a:ext cx="187220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275856" y="4005064"/>
            <a:ext cx="759529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339752" y="3573016"/>
            <a:ext cx="42484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64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Окна.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Заголовок окна;</a:t>
            </a:r>
          </a:p>
          <a:p>
            <a:r>
              <a:rPr lang="ru-RU" dirty="0" smtClean="0"/>
              <a:t>Рабочая область;</a:t>
            </a:r>
          </a:p>
          <a:p>
            <a:r>
              <a:rPr lang="ru-RU" dirty="0" smtClean="0"/>
              <a:t>Меню управления состоянием окна;</a:t>
            </a:r>
          </a:p>
          <a:p>
            <a:r>
              <a:rPr lang="ru-RU" dirty="0" smtClean="0"/>
              <a:t>Меню окна;</a:t>
            </a:r>
          </a:p>
          <a:p>
            <a:r>
              <a:rPr lang="ru-RU" dirty="0" smtClean="0"/>
              <a:t>Кнопки управления состоянием окна;</a:t>
            </a:r>
          </a:p>
          <a:p>
            <a:r>
              <a:rPr lang="ru-RU" dirty="0" smtClean="0"/>
              <a:t>Панели инструментов;</a:t>
            </a:r>
          </a:p>
          <a:p>
            <a:r>
              <a:rPr lang="ru-RU" dirty="0" smtClean="0"/>
              <a:t>Границы;</a:t>
            </a:r>
          </a:p>
          <a:p>
            <a:r>
              <a:rPr lang="ru-RU" dirty="0" smtClean="0"/>
              <a:t>Полосы прокрутки.</a:t>
            </a: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923928" y="1772816"/>
            <a:ext cx="4896543" cy="3816424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3347864" y="2204864"/>
            <a:ext cx="2664296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275856" y="1828800"/>
            <a:ext cx="1305022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491880" y="1828801"/>
            <a:ext cx="436487" cy="10241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627784" y="1916832"/>
            <a:ext cx="2448272" cy="15121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635896" y="1828801"/>
            <a:ext cx="5040560" cy="2176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915816" y="2060848"/>
            <a:ext cx="2160240" cy="27363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67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332656"/>
            <a:ext cx="6172200" cy="4616534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Контекстное меню </a:t>
            </a:r>
            <a:r>
              <a:rPr lang="ru-RU" dirty="0" smtClean="0"/>
              <a:t>дисков, папок и файлов позволяют ознакомиться с их свойствами, а также выполнить над этими объектами различные операции (копирование, перемещение, удаление и др.)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56703" t="17376" r="8222" b="31977"/>
          <a:stretch/>
        </p:blipFill>
        <p:spPr bwMode="auto">
          <a:xfrm>
            <a:off x="4139952" y="4601210"/>
            <a:ext cx="2084070" cy="22567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0715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u="sng" dirty="0" smtClean="0">
                <a:solidFill>
                  <a:srgbClr val="FF0000"/>
                </a:solidFill>
              </a:rPr>
              <a:t>Информационное пространство </a:t>
            </a:r>
            <a:r>
              <a:rPr lang="ru-RU" dirty="0" smtClean="0"/>
              <a:t>–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000" dirty="0" smtClean="0"/>
              <a:t>это доступные пользователю папки и файлы на локальном компьютере и в компьютерных сетях.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800" i="1" dirty="0" smtClean="0"/>
              <a:t>Компьютер автономный – информационное пространство включает в себя иерархическую систему папок данного компьютера.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329239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компьютер подключен к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/>
              <a:t>Информационное пространство включает в себя иерархическую систему папок, доступных пользователю на компьютерах, подключенных </a:t>
            </a:r>
            <a:br>
              <a:rPr lang="ru-RU" dirty="0" smtClean="0"/>
            </a:br>
            <a:r>
              <a:rPr lang="ru-RU" dirty="0" smtClean="0"/>
              <a:t>к сети.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Информационное пространство расширяется до миллиардов </a:t>
            </a:r>
            <a:br>
              <a:rPr lang="ru-RU" dirty="0" smtClean="0"/>
            </a:br>
            <a:r>
              <a:rPr lang="ru-RU" dirty="0" smtClean="0"/>
              <a:t>файлов, находящихся на сотнях миллионов компьютеров, подключенных к глобальной сети.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sz="2800" dirty="0" smtClean="0"/>
              <a:t>Локальной сети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800" dirty="0" smtClean="0"/>
              <a:t>Интернету</a:t>
            </a:r>
            <a:endParaRPr lang="ru-RU" sz="2800" dirty="0"/>
          </a:p>
        </p:txBody>
      </p:sp>
      <p:pic>
        <p:nvPicPr>
          <p:cNvPr id="3074" name="Picture 2" descr="C:\Program Files\Microsoft Office\MEDIA\CAGCAT10\j028700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00809"/>
            <a:ext cx="125839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server\Local Settings\Temporary Internet Files\Content.IE5\ZM0CR7CU\MC90032235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929585"/>
            <a:ext cx="1318495" cy="148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785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Информационное пространство в виде иерархической системы папок: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448780"/>
            <a:ext cx="33843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Рабочий стол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2792" y="3429000"/>
            <a:ext cx="208823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Мой компьютер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2852936"/>
            <a:ext cx="20882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Корзина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73003" y="3429000"/>
            <a:ext cx="237626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Сетевое окружение</a:t>
            </a:r>
            <a:endParaRPr lang="ru-RU" sz="2800" dirty="0"/>
          </a:p>
        </p:txBody>
      </p:sp>
      <p:cxnSp>
        <p:nvCxnSpPr>
          <p:cNvPr id="9" name="Прямая со стрелкой 8"/>
          <p:cNvCxnSpPr>
            <a:stCxn id="4" idx="2"/>
            <a:endCxn id="5" idx="0"/>
          </p:cNvCxnSpPr>
          <p:nvPr/>
        </p:nvCxnSpPr>
        <p:spPr>
          <a:xfrm flipH="1">
            <a:off x="1746908" y="2096852"/>
            <a:ext cx="2645072" cy="13321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  <a:endCxn id="6" idx="0"/>
          </p:cNvCxnSpPr>
          <p:nvPr/>
        </p:nvCxnSpPr>
        <p:spPr>
          <a:xfrm>
            <a:off x="4391980" y="2096852"/>
            <a:ext cx="72008" cy="7560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330741" y="2096852"/>
            <a:ext cx="2916324" cy="13321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02792" y="5105289"/>
            <a:ext cx="484832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A: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5105289"/>
            <a:ext cx="504056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C: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691680" y="5105289"/>
            <a:ext cx="504056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D: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195736" y="5105289"/>
            <a:ext cx="595288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E: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730469" y="4876588"/>
            <a:ext cx="1073779" cy="5184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Комп2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660232" y="4876588"/>
            <a:ext cx="910869" cy="5184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Комп3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571101" y="4876588"/>
            <a:ext cx="961340" cy="5184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Комп4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860032" y="4876588"/>
            <a:ext cx="870437" cy="5184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Комп1</a:t>
            </a:r>
            <a:endParaRPr lang="ru-RU" sz="1600" dirty="0"/>
          </a:p>
        </p:txBody>
      </p:sp>
      <p:cxnSp>
        <p:nvCxnSpPr>
          <p:cNvPr id="28" name="Прямая со стрелкой 27"/>
          <p:cNvCxnSpPr>
            <a:stCxn id="5" idx="2"/>
            <a:endCxn id="14" idx="0"/>
          </p:cNvCxnSpPr>
          <p:nvPr/>
        </p:nvCxnSpPr>
        <p:spPr>
          <a:xfrm flipH="1">
            <a:off x="945208" y="4365104"/>
            <a:ext cx="801700" cy="740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5" idx="2"/>
            <a:endCxn id="15" idx="0"/>
          </p:cNvCxnSpPr>
          <p:nvPr/>
        </p:nvCxnSpPr>
        <p:spPr>
          <a:xfrm flipH="1">
            <a:off x="1439652" y="4365104"/>
            <a:ext cx="307256" cy="740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96" name="Прямая со стрелкой 4095"/>
          <p:cNvCxnSpPr>
            <a:stCxn id="5" idx="2"/>
            <a:endCxn id="16" idx="0"/>
          </p:cNvCxnSpPr>
          <p:nvPr/>
        </p:nvCxnSpPr>
        <p:spPr>
          <a:xfrm>
            <a:off x="1746908" y="4365104"/>
            <a:ext cx="196800" cy="740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99" name="Прямая со стрелкой 4098"/>
          <p:cNvCxnSpPr>
            <a:stCxn id="5" idx="2"/>
            <a:endCxn id="17" idx="0"/>
          </p:cNvCxnSpPr>
          <p:nvPr/>
        </p:nvCxnSpPr>
        <p:spPr>
          <a:xfrm>
            <a:off x="1746908" y="4365104"/>
            <a:ext cx="746472" cy="740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01" name="Прямая со стрелкой 4100"/>
          <p:cNvCxnSpPr>
            <a:stCxn id="7" idx="2"/>
          </p:cNvCxnSpPr>
          <p:nvPr/>
        </p:nvCxnSpPr>
        <p:spPr>
          <a:xfrm flipH="1">
            <a:off x="5508104" y="4365104"/>
            <a:ext cx="1653031" cy="5114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03" name="Прямая со стрелкой 4102"/>
          <p:cNvCxnSpPr>
            <a:stCxn id="7" idx="2"/>
            <a:endCxn id="19" idx="0"/>
          </p:cNvCxnSpPr>
          <p:nvPr/>
        </p:nvCxnSpPr>
        <p:spPr>
          <a:xfrm flipH="1">
            <a:off x="6267359" y="4365104"/>
            <a:ext cx="893776" cy="5114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05" name="Прямая со стрелкой 4104"/>
          <p:cNvCxnSpPr>
            <a:stCxn id="7" idx="2"/>
            <a:endCxn id="22" idx="0"/>
          </p:cNvCxnSpPr>
          <p:nvPr/>
        </p:nvCxnSpPr>
        <p:spPr>
          <a:xfrm flipH="1">
            <a:off x="7115667" y="4365104"/>
            <a:ext cx="45468" cy="5114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07" name="Прямая со стрелкой 4106"/>
          <p:cNvCxnSpPr>
            <a:stCxn id="7" idx="2"/>
          </p:cNvCxnSpPr>
          <p:nvPr/>
        </p:nvCxnSpPr>
        <p:spPr>
          <a:xfrm>
            <a:off x="7161135" y="4365104"/>
            <a:ext cx="890636" cy="5114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102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Рабочий стол операционной системы.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Является вершиной иерархической файловой системы диска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537659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 2 (без границы) 4"/>
          <p:cNvSpPr/>
          <p:nvPr/>
        </p:nvSpPr>
        <p:spPr>
          <a:xfrm>
            <a:off x="6300192" y="5708977"/>
            <a:ext cx="2376264" cy="792088"/>
          </a:xfrm>
          <a:prstGeom prst="callout2">
            <a:avLst>
              <a:gd name="adj1" fmla="val 18750"/>
              <a:gd name="adj2" fmla="val -984"/>
              <a:gd name="adj3" fmla="val 18750"/>
              <a:gd name="adj4" fmla="val -16667"/>
              <a:gd name="adj5" fmla="val 112500"/>
              <a:gd name="adj6" fmla="val -4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Панель задач</a:t>
            </a:r>
            <a:endParaRPr lang="ru-RU" sz="2400" dirty="0"/>
          </a:p>
        </p:txBody>
      </p:sp>
      <p:sp>
        <p:nvSpPr>
          <p:cNvPr id="6" name="Выноска 2 (без границы) 5"/>
          <p:cNvSpPr/>
          <p:nvPr/>
        </p:nvSpPr>
        <p:spPr>
          <a:xfrm>
            <a:off x="6084168" y="2688668"/>
            <a:ext cx="2256250" cy="720080"/>
          </a:xfrm>
          <a:prstGeom prst="callout2">
            <a:avLst>
              <a:gd name="adj1" fmla="val 18750"/>
              <a:gd name="adj2" fmla="val -1829"/>
              <a:gd name="adj3" fmla="val 18750"/>
              <a:gd name="adj4" fmla="val -16667"/>
              <a:gd name="adj5" fmla="val 51359"/>
              <a:gd name="adj6" fmla="val -2422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Значки</a:t>
            </a:r>
            <a:endParaRPr lang="ru-RU" sz="2400" dirty="0"/>
          </a:p>
        </p:txBody>
      </p:sp>
      <p:sp>
        <p:nvSpPr>
          <p:cNvPr id="8" name="Выноска 2 (без границы) 7"/>
          <p:cNvSpPr/>
          <p:nvPr/>
        </p:nvSpPr>
        <p:spPr>
          <a:xfrm>
            <a:off x="6084168" y="3861048"/>
            <a:ext cx="2256250" cy="792088"/>
          </a:xfrm>
          <a:prstGeom prst="callout2">
            <a:avLst>
              <a:gd name="adj1" fmla="val 18750"/>
              <a:gd name="adj2" fmla="val 673"/>
              <a:gd name="adj3" fmla="val 18750"/>
              <a:gd name="adj4" fmla="val -16667"/>
              <a:gd name="adj5" fmla="val 22712"/>
              <a:gd name="adj6" fmla="val -244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Ярлыки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37013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105</TotalTime>
  <Words>220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Графический интерфейс операционных систем и приложений.</vt:lpstr>
      <vt:lpstr>Графический интерфейс представляет собой совокупность  диалоговых панелей,  меню и окон.</vt:lpstr>
      <vt:lpstr>Диалоговые панели</vt:lpstr>
      <vt:lpstr>Окна.</vt:lpstr>
      <vt:lpstr>Контекстное меню дисков, папок и файлов позволяют ознакомиться с их свойствами, а также выполнить над этими объектами различные операции (копирование, перемещение, удаление и др.)</vt:lpstr>
      <vt:lpstr>Информационное пространство – </vt:lpstr>
      <vt:lpstr>компьютер подключен к</vt:lpstr>
      <vt:lpstr>Информационное пространство в виде иерархической системы папок:</vt:lpstr>
      <vt:lpstr>Рабочий стол операционной системы.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Графический интерфейс операционных систем и приложений.</dc:title>
  <dc:creator>server</dc:creator>
  <cp:lastModifiedBy>server</cp:lastModifiedBy>
  <cp:revision>10</cp:revision>
  <dcterms:created xsi:type="dcterms:W3CDTF">2011-11-16T09:50:17Z</dcterms:created>
  <dcterms:modified xsi:type="dcterms:W3CDTF">2011-12-14T09:41:38Z</dcterms:modified>
</cp:coreProperties>
</file>