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1" r:id="rId3"/>
    <p:sldId id="257" r:id="rId4"/>
    <p:sldId id="258" r:id="rId5"/>
    <p:sldId id="259" r:id="rId6"/>
    <p:sldId id="262" r:id="rId7"/>
    <p:sldId id="264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7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10.11.2010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10.11.2010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10.11.2010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10.11.2010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10.11.2010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836712"/>
            <a:ext cx="7344816" cy="2736304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002060"/>
                </a:solidFill>
                <a:latin typeface="Arial Black" pitchFamily="34" charset="0"/>
              </a:rPr>
              <a:t>ЭТАПЫ МОДЕЛИРОВАНИЯ В ЭЛЕКТРОННЫХ ТАБЛИЦАХ</a:t>
            </a:r>
            <a:endParaRPr lang="ru-RU" sz="3600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147248" cy="6213304"/>
          </a:xfrm>
        </p:spPr>
        <p:txBody>
          <a:bodyPr/>
          <a:lstStyle/>
          <a:p>
            <a:pPr>
              <a:buNone/>
            </a:pPr>
            <a:r>
              <a:rPr lang="ru-RU" sz="3200" b="1" dirty="0" smtClean="0">
                <a:solidFill>
                  <a:srgbClr val="002060"/>
                </a:solidFill>
              </a:rPr>
              <a:t>От общей формулировки переходят к </a:t>
            </a:r>
            <a:r>
              <a:rPr lang="ru-RU" sz="3200" b="1" i="1" dirty="0" smtClean="0">
                <a:solidFill>
                  <a:srgbClr val="C00000"/>
                </a:solidFill>
              </a:rPr>
              <a:t>формализации задачи</a:t>
            </a:r>
            <a:r>
              <a:rPr lang="ru-RU" sz="3200" b="1" i="1" dirty="0" smtClean="0">
                <a:solidFill>
                  <a:srgbClr val="002060"/>
                </a:solidFill>
              </a:rPr>
              <a:t>. </a:t>
            </a:r>
            <a:r>
              <a:rPr lang="ru-RU" sz="3200" b="1" dirty="0" smtClean="0">
                <a:solidFill>
                  <a:srgbClr val="002060"/>
                </a:solidFill>
              </a:rPr>
              <a:t>На этой стадии четко выделяют прототип моделирования и его </a:t>
            </a:r>
            <a:r>
              <a:rPr lang="ru-RU" sz="3200" b="1" dirty="0" smtClean="0">
                <a:solidFill>
                  <a:srgbClr val="002060"/>
                </a:solidFill>
              </a:rPr>
              <a:t>основные </a:t>
            </a:r>
            <a:r>
              <a:rPr lang="ru-RU" sz="3200" b="1" dirty="0" smtClean="0">
                <a:solidFill>
                  <a:srgbClr val="002060"/>
                </a:solidFill>
              </a:rPr>
              <a:t>свойства. Здесь же в соответствии с поставленной целью необходимо выделить параметры, которые известны </a:t>
            </a:r>
            <a:r>
              <a:rPr lang="ru-RU" sz="3200" b="1" dirty="0" smtClean="0">
                <a:solidFill>
                  <a:srgbClr val="C00000"/>
                </a:solidFill>
              </a:rPr>
              <a:t>(исходные данные) </a:t>
            </a:r>
            <a:r>
              <a:rPr lang="ru-RU" sz="3200" b="1" dirty="0" smtClean="0">
                <a:solidFill>
                  <a:srgbClr val="002060"/>
                </a:solidFill>
              </a:rPr>
              <a:t>и которые следует найти </a:t>
            </a:r>
            <a:r>
              <a:rPr lang="ru-RU" sz="3200" b="1" dirty="0" smtClean="0">
                <a:solidFill>
                  <a:srgbClr val="C00000"/>
                </a:solidFill>
              </a:rPr>
              <a:t>(результаты)</a:t>
            </a:r>
            <a:r>
              <a:rPr lang="ru-RU" sz="3200" b="1" dirty="0" smtClean="0">
                <a:solidFill>
                  <a:srgbClr val="002060"/>
                </a:solidFill>
              </a:rPr>
              <a:t>. 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075240" cy="6213304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Таким образом, в модели намеренно упрощается </a:t>
            </a:r>
            <a:r>
              <a:rPr lang="ru-RU" b="1" dirty="0" smtClean="0">
                <a:solidFill>
                  <a:srgbClr val="002060"/>
                </a:solidFill>
              </a:rPr>
              <a:t>прототип</a:t>
            </a:r>
            <a:r>
              <a:rPr lang="ru-RU" b="1" dirty="0" smtClean="0">
                <a:solidFill>
                  <a:srgbClr val="002060"/>
                </a:solidFill>
              </a:rPr>
              <a:t>, чтобы, отбросив второстепенное, сосредоточиться на </a:t>
            </a:r>
            <a:r>
              <a:rPr lang="ru-RU" b="1" dirty="0" smtClean="0">
                <a:solidFill>
                  <a:srgbClr val="002060"/>
                </a:solidFill>
              </a:rPr>
              <a:t>главном.</a:t>
            </a:r>
          </a:p>
          <a:p>
            <a:pPr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Следует </a:t>
            </a:r>
            <a:r>
              <a:rPr lang="ru-RU" b="1" dirty="0" smtClean="0">
                <a:solidFill>
                  <a:srgbClr val="002060"/>
                </a:solidFill>
              </a:rPr>
              <a:t>заметить, что при моделировании в электронных таблицах учитываются только параметры, которые имеют количественные характеристики, и взаимосвязи, которые можно описать </a:t>
            </a:r>
            <a:r>
              <a:rPr lang="ru-RU" b="1" dirty="0" smtClean="0">
                <a:solidFill>
                  <a:srgbClr val="002060"/>
                </a:solidFill>
              </a:rPr>
              <a:t>формулами</a:t>
            </a:r>
            <a:r>
              <a:rPr lang="ru-RU" b="1" dirty="0" smtClean="0">
                <a:solidFill>
                  <a:srgbClr val="002060"/>
                </a:solidFill>
              </a:rPr>
              <a:t>. 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Формализацию </a:t>
            </a:r>
            <a:r>
              <a:rPr lang="ru-RU" b="1" dirty="0" smtClean="0">
                <a:solidFill>
                  <a:srgbClr val="002060"/>
                </a:solidFill>
              </a:rPr>
              <a:t>проводят в виде поиска ответов на вопросы, уточняющие общее описание задачи.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7467600" cy="48451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b="1" dirty="0" smtClean="0">
                <a:solidFill>
                  <a:srgbClr val="C00000"/>
                </a:solidFill>
                <a:latin typeface="Arial Black" pitchFamily="34" charset="0"/>
              </a:rPr>
              <a:t>II </a:t>
            </a:r>
            <a:r>
              <a:rPr lang="ru-RU" sz="4800" b="1" dirty="0" smtClean="0">
                <a:solidFill>
                  <a:srgbClr val="C00000"/>
                </a:solidFill>
                <a:latin typeface="Arial Black" pitchFamily="34" charset="0"/>
              </a:rPr>
              <a:t>этап. </a:t>
            </a:r>
            <a:endParaRPr lang="ru-RU" sz="4800" b="1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algn="ctr">
              <a:buNone/>
            </a:pPr>
            <a:r>
              <a:rPr lang="ru-RU" sz="4800" b="1" dirty="0" smtClean="0">
                <a:solidFill>
                  <a:srgbClr val="002060"/>
                </a:solidFill>
                <a:latin typeface="Arial Black" pitchFamily="34" charset="0"/>
              </a:rPr>
              <a:t>Разработка </a:t>
            </a:r>
            <a:r>
              <a:rPr lang="ru-RU" sz="4800" b="1" dirty="0" smtClean="0">
                <a:solidFill>
                  <a:srgbClr val="002060"/>
                </a:solidFill>
                <a:latin typeface="Arial Black" pitchFamily="34" charset="0"/>
              </a:rPr>
              <a:t>модели</a:t>
            </a:r>
            <a:endParaRPr lang="ru-RU" sz="4800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 algn="ctr">
              <a:buNone/>
            </a:pPr>
            <a:endParaRPr lang="ru-RU" sz="4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003232" cy="599728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800" b="1" i="1" dirty="0" smtClean="0">
                <a:solidFill>
                  <a:srgbClr val="002060"/>
                </a:solidFill>
              </a:rPr>
              <a:t>Информационная модель </a:t>
            </a:r>
            <a:r>
              <a:rPr lang="ru-RU" sz="2800" b="1" dirty="0" smtClean="0">
                <a:solidFill>
                  <a:srgbClr val="002060"/>
                </a:solidFill>
              </a:rPr>
              <a:t>в табличной форме детально </a:t>
            </a:r>
            <a:r>
              <a:rPr lang="ru-RU" sz="2800" b="1" dirty="0" smtClean="0">
                <a:solidFill>
                  <a:srgbClr val="002060"/>
                </a:solidFill>
              </a:rPr>
              <a:t>описывает </a:t>
            </a:r>
            <a:r>
              <a:rPr lang="ru-RU" sz="2800" b="1" dirty="0" smtClean="0">
                <a:solidFill>
                  <a:srgbClr val="002060"/>
                </a:solidFill>
              </a:rPr>
              <a:t>объекты, выявленные при формализации задачи, их </a:t>
            </a:r>
            <a:r>
              <a:rPr lang="ru-RU" sz="2800" b="1" dirty="0" smtClean="0">
                <a:solidFill>
                  <a:srgbClr val="002060"/>
                </a:solidFill>
              </a:rPr>
              <a:t>параметры</a:t>
            </a:r>
            <a:r>
              <a:rPr lang="ru-RU" sz="2800" b="1" dirty="0" smtClean="0">
                <a:solidFill>
                  <a:srgbClr val="002060"/>
                </a:solidFill>
              </a:rPr>
              <a:t>, действия</a:t>
            </a:r>
            <a:r>
              <a:rPr lang="ru-RU" sz="2800" b="1" dirty="0" smtClean="0">
                <a:solidFill>
                  <a:srgbClr val="002060"/>
                </a:solidFill>
              </a:rPr>
              <a:t>.</a:t>
            </a:r>
          </a:p>
          <a:p>
            <a:pPr algn="ctr"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Во многих исследованиях используется прием </a:t>
            </a:r>
            <a:r>
              <a:rPr lang="ru-RU" i="1" dirty="0" smtClean="0">
                <a:solidFill>
                  <a:srgbClr val="C00000"/>
                </a:solidFill>
              </a:rPr>
              <a:t>уточнения </a:t>
            </a:r>
            <a:r>
              <a:rPr lang="ru-RU" i="1" dirty="0" smtClean="0">
                <a:solidFill>
                  <a:srgbClr val="C00000"/>
                </a:solidFill>
              </a:rPr>
              <a:t>моделей</a:t>
            </a:r>
            <a:r>
              <a:rPr lang="ru-RU" i="1" dirty="0" smtClean="0">
                <a:solidFill>
                  <a:srgbClr val="002060"/>
                </a:solidFill>
              </a:rPr>
              <a:t>. </a:t>
            </a:r>
            <a:r>
              <a:rPr lang="ru-RU" dirty="0" smtClean="0">
                <a:solidFill>
                  <a:srgbClr val="002060"/>
                </a:solidFill>
              </a:rPr>
              <a:t>Первоначально моделируется один элементарный объект с минимальным набором входных параметров. Постепенно </a:t>
            </a:r>
            <a:r>
              <a:rPr lang="ru-RU" dirty="0" smtClean="0">
                <a:solidFill>
                  <a:srgbClr val="002060"/>
                </a:solidFill>
              </a:rPr>
              <a:t>модель </a:t>
            </a:r>
            <a:r>
              <a:rPr lang="ru-RU" dirty="0" smtClean="0">
                <a:solidFill>
                  <a:srgbClr val="002060"/>
                </a:solidFill>
              </a:rPr>
              <a:t>уточняется введением некоторых из отброшенных ранее </a:t>
            </a:r>
            <a:r>
              <a:rPr lang="ru-RU" dirty="0" smtClean="0">
                <a:solidFill>
                  <a:srgbClr val="002060"/>
                </a:solidFill>
              </a:rPr>
              <a:t>характеристик.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При исследовании количественных характеристик объекта </a:t>
            </a:r>
            <a:r>
              <a:rPr lang="ru-RU" dirty="0" smtClean="0">
                <a:solidFill>
                  <a:srgbClr val="002060"/>
                </a:solidFill>
              </a:rPr>
              <a:t>необходимым </a:t>
            </a:r>
            <a:r>
              <a:rPr lang="ru-RU" dirty="0" smtClean="0">
                <a:solidFill>
                  <a:srgbClr val="002060"/>
                </a:solidFill>
              </a:rPr>
              <a:t>шагом является составление </a:t>
            </a:r>
            <a:r>
              <a:rPr lang="ru-RU" i="1" dirty="0" smtClean="0">
                <a:solidFill>
                  <a:srgbClr val="C00000"/>
                </a:solidFill>
              </a:rPr>
              <a:t>математической </a:t>
            </a:r>
            <a:r>
              <a:rPr lang="ru-RU" i="1" dirty="0" smtClean="0">
                <a:solidFill>
                  <a:srgbClr val="C00000"/>
                </a:solidFill>
              </a:rPr>
              <a:t>модели</a:t>
            </a:r>
            <a:r>
              <a:rPr lang="ru-RU" i="1" dirty="0" smtClean="0">
                <a:solidFill>
                  <a:srgbClr val="C00000"/>
                </a:solidFill>
              </a:rPr>
              <a:t>, </a:t>
            </a:r>
            <a:r>
              <a:rPr lang="ru-RU" dirty="0" smtClean="0">
                <a:solidFill>
                  <a:srgbClr val="002060"/>
                </a:solidFill>
              </a:rPr>
              <a:t>которое заключается в выводе математических формул, </a:t>
            </a:r>
            <a:r>
              <a:rPr lang="ru-RU" dirty="0" smtClean="0">
                <a:solidFill>
                  <a:srgbClr val="002060"/>
                </a:solidFill>
              </a:rPr>
              <a:t>связывающих </a:t>
            </a:r>
            <a:r>
              <a:rPr lang="ru-RU" dirty="0" smtClean="0">
                <a:solidFill>
                  <a:srgbClr val="002060"/>
                </a:solidFill>
              </a:rPr>
              <a:t>параметры модели.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931224" cy="6069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solidFill>
                  <a:srgbClr val="002060"/>
                </a:solidFill>
              </a:rPr>
              <a:t>На основе составленных информационной и математической </a:t>
            </a:r>
            <a:r>
              <a:rPr lang="ru-RU" sz="3200" dirty="0" smtClean="0">
                <a:solidFill>
                  <a:srgbClr val="002060"/>
                </a:solidFill>
              </a:rPr>
              <a:t>моделей </a:t>
            </a:r>
            <a:r>
              <a:rPr lang="ru-RU" sz="3200" dirty="0" smtClean="0">
                <a:solidFill>
                  <a:srgbClr val="002060"/>
                </a:solidFill>
              </a:rPr>
              <a:t>составляется </a:t>
            </a:r>
            <a:r>
              <a:rPr lang="ru-RU" sz="3200" b="1" i="1" dirty="0" smtClean="0">
                <a:solidFill>
                  <a:srgbClr val="C00000"/>
                </a:solidFill>
              </a:rPr>
              <a:t>компьютерная </a:t>
            </a:r>
            <a:r>
              <a:rPr lang="ru-RU" sz="3200" b="1" i="1" dirty="0" smtClean="0">
                <a:solidFill>
                  <a:srgbClr val="C00000"/>
                </a:solidFill>
              </a:rPr>
              <a:t>модель.</a:t>
            </a:r>
          </a:p>
          <a:p>
            <a:pPr>
              <a:buNone/>
            </a:pPr>
            <a:endParaRPr lang="ru-RU" sz="32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3200" dirty="0" smtClean="0">
                <a:solidFill>
                  <a:srgbClr val="002060"/>
                </a:solidFill>
              </a:rPr>
              <a:t>Компьютерная модель </a:t>
            </a:r>
            <a:r>
              <a:rPr lang="ru-RU" sz="3200" dirty="0" smtClean="0">
                <a:solidFill>
                  <a:srgbClr val="002060"/>
                </a:solidFill>
              </a:rPr>
              <a:t>непосредственно связана с прикладной программой, с </a:t>
            </a:r>
            <a:r>
              <a:rPr lang="ru-RU" sz="3200" dirty="0" smtClean="0">
                <a:solidFill>
                  <a:srgbClr val="002060"/>
                </a:solidFill>
              </a:rPr>
              <a:t>помощью которой </a:t>
            </a:r>
            <a:r>
              <a:rPr lang="ru-RU" sz="3200" dirty="0" smtClean="0">
                <a:solidFill>
                  <a:srgbClr val="002060"/>
                </a:solidFill>
              </a:rPr>
              <a:t>будет производиться моделирование. 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147248" cy="6141296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При составлении расчетных таблиц </a:t>
            </a:r>
            <a:r>
              <a:rPr lang="ru-RU" dirty="0" smtClean="0">
                <a:solidFill>
                  <a:srgbClr val="002060"/>
                </a:solidFill>
              </a:rPr>
              <a:t>надо </a:t>
            </a:r>
            <a:r>
              <a:rPr lang="ru-RU" dirty="0" smtClean="0">
                <a:solidFill>
                  <a:srgbClr val="002060"/>
                </a:solidFill>
              </a:rPr>
              <a:t>четко выделить три основные области данных: </a:t>
            </a:r>
            <a:endParaRPr lang="ru-RU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исходные данные</a:t>
            </a:r>
            <a:r>
              <a:rPr lang="ru-RU" b="1" dirty="0" smtClean="0">
                <a:solidFill>
                  <a:srgbClr val="C00000"/>
                </a:solidFill>
              </a:rPr>
              <a:t>, </a:t>
            </a:r>
            <a:endParaRPr lang="ru-RU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промежуточные </a:t>
            </a:r>
            <a:r>
              <a:rPr lang="ru-RU" b="1" dirty="0" smtClean="0">
                <a:solidFill>
                  <a:srgbClr val="C00000"/>
                </a:solidFill>
              </a:rPr>
              <a:t>расчеты, </a:t>
            </a:r>
            <a:endParaRPr lang="ru-RU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результаты</a:t>
            </a:r>
            <a:r>
              <a:rPr lang="ru-RU" b="1" dirty="0" smtClean="0">
                <a:solidFill>
                  <a:srgbClr val="C00000"/>
                </a:solidFill>
              </a:rPr>
              <a:t>. </a:t>
            </a:r>
            <a:endParaRPr lang="ru-RU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Исходные </a:t>
            </a:r>
            <a:r>
              <a:rPr lang="ru-RU" dirty="0" smtClean="0">
                <a:solidFill>
                  <a:srgbClr val="002060"/>
                </a:solidFill>
              </a:rPr>
              <a:t>данные водятся «вручную</a:t>
            </a:r>
            <a:r>
              <a:rPr lang="ru-RU" dirty="0" smtClean="0">
                <a:solidFill>
                  <a:srgbClr val="002060"/>
                </a:solidFill>
              </a:rPr>
              <a:t>».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Промежуточные </a:t>
            </a:r>
            <a:r>
              <a:rPr lang="ru-RU" dirty="0" smtClean="0">
                <a:solidFill>
                  <a:srgbClr val="002060"/>
                </a:solidFill>
              </a:rPr>
              <a:t>расчеты и результаты </a:t>
            </a:r>
            <a:r>
              <a:rPr lang="ru-RU" dirty="0" smtClean="0">
                <a:solidFill>
                  <a:srgbClr val="002060"/>
                </a:solidFill>
              </a:rPr>
              <a:t>проводятся </a:t>
            </a:r>
            <a:r>
              <a:rPr lang="ru-RU" dirty="0" smtClean="0">
                <a:solidFill>
                  <a:srgbClr val="002060"/>
                </a:solidFill>
              </a:rPr>
              <a:t>по формулам, составленным на основе математической </a:t>
            </a:r>
            <a:r>
              <a:rPr lang="ru-RU" dirty="0" smtClean="0">
                <a:solidFill>
                  <a:srgbClr val="002060"/>
                </a:solidFill>
              </a:rPr>
              <a:t>модели </a:t>
            </a:r>
            <a:r>
              <a:rPr lang="ru-RU" dirty="0" smtClean="0">
                <a:solidFill>
                  <a:srgbClr val="002060"/>
                </a:solidFill>
              </a:rPr>
              <a:t>и записанным по правилам электронных таблиц. В </a:t>
            </a:r>
            <a:r>
              <a:rPr lang="ru-RU" dirty="0" smtClean="0">
                <a:solidFill>
                  <a:srgbClr val="002060"/>
                </a:solidFill>
              </a:rPr>
              <a:t>формулах</a:t>
            </a:r>
            <a:r>
              <a:rPr lang="ru-RU" dirty="0" smtClean="0">
                <a:solidFill>
                  <a:srgbClr val="002060"/>
                </a:solidFill>
              </a:rPr>
              <a:t>, как правило, используются абсолютные ссылки на </a:t>
            </a:r>
            <a:r>
              <a:rPr lang="ru-RU" dirty="0" smtClean="0">
                <a:solidFill>
                  <a:srgbClr val="002060"/>
                </a:solidFill>
              </a:rPr>
              <a:t>исходные </a:t>
            </a:r>
            <a:r>
              <a:rPr lang="ru-RU" dirty="0" smtClean="0">
                <a:solidFill>
                  <a:srgbClr val="002060"/>
                </a:solidFill>
              </a:rPr>
              <a:t>данные и относительные ссылки на промежуточные </a:t>
            </a:r>
            <a:r>
              <a:rPr lang="ru-RU" dirty="0" smtClean="0">
                <a:solidFill>
                  <a:srgbClr val="002060"/>
                </a:solidFill>
              </a:rPr>
              <a:t>расчетные </a:t>
            </a:r>
            <a:r>
              <a:rPr lang="ru-RU" dirty="0" smtClean="0">
                <a:solidFill>
                  <a:srgbClr val="002060"/>
                </a:solidFill>
              </a:rPr>
              <a:t>данные.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4800" b="1" dirty="0" smtClean="0">
                <a:solidFill>
                  <a:srgbClr val="C00000"/>
                </a:solidFill>
                <a:latin typeface="Arial Black" pitchFamily="34" charset="0"/>
              </a:rPr>
              <a:t>III </a:t>
            </a:r>
            <a:r>
              <a:rPr lang="ru-RU" sz="4800" b="1" dirty="0" smtClean="0">
                <a:solidFill>
                  <a:srgbClr val="C00000"/>
                </a:solidFill>
                <a:latin typeface="Arial Black" pitchFamily="34" charset="0"/>
              </a:rPr>
              <a:t>этап. </a:t>
            </a:r>
            <a:r>
              <a:rPr lang="ru-RU" sz="4800" b="1" dirty="0" smtClean="0">
                <a:solidFill>
                  <a:srgbClr val="002060"/>
                </a:solidFill>
                <a:latin typeface="Arial Black" pitchFamily="34" charset="0"/>
              </a:rPr>
              <a:t>Компьютерный эксперимент</a:t>
            </a:r>
            <a:endParaRPr lang="ru-RU" sz="4800" dirty="0" smtClean="0">
              <a:solidFill>
                <a:srgbClr val="002060"/>
              </a:solidFill>
              <a:latin typeface="Arial Black" pitchFamily="34" charset="0"/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219256" cy="6213304"/>
          </a:xfrm>
        </p:spPr>
        <p:txBody>
          <a:bodyPr>
            <a:normAutofit fontScale="92500" lnSpcReduction="20000"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План эксперимента </a:t>
            </a:r>
            <a:r>
              <a:rPr lang="ru-RU" dirty="0" smtClean="0">
                <a:solidFill>
                  <a:srgbClr val="002060"/>
                </a:solidFill>
              </a:rPr>
              <a:t>должен четко отражать </a:t>
            </a:r>
            <a:r>
              <a:rPr lang="ru-RU" dirty="0" smtClean="0">
                <a:solidFill>
                  <a:srgbClr val="002060"/>
                </a:solidFill>
              </a:rPr>
              <a:t>последовательность </a:t>
            </a:r>
            <a:r>
              <a:rPr lang="ru-RU" dirty="0" smtClean="0">
                <a:solidFill>
                  <a:srgbClr val="002060"/>
                </a:solidFill>
              </a:rPr>
              <a:t>работы с моделью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Первым пунктом такого плана всегда является </a:t>
            </a:r>
            <a:r>
              <a:rPr lang="ru-RU" b="1" i="1" dirty="0" smtClean="0">
                <a:solidFill>
                  <a:srgbClr val="C00000"/>
                </a:solidFill>
              </a:rPr>
              <a:t>тестирование </a:t>
            </a:r>
            <a:r>
              <a:rPr lang="ru-RU" b="1" dirty="0" smtClean="0">
                <a:solidFill>
                  <a:srgbClr val="C00000"/>
                </a:solidFill>
              </a:rPr>
              <a:t>модели</a:t>
            </a:r>
            <a:r>
              <a:rPr lang="ru-RU" dirty="0" smtClean="0">
                <a:solidFill>
                  <a:srgbClr val="002060"/>
                </a:solidFill>
              </a:rPr>
              <a:t>. Тестирование в электронных таблицах начинается с </a:t>
            </a:r>
            <a:r>
              <a:rPr lang="ru-RU" dirty="0" smtClean="0">
                <a:solidFill>
                  <a:srgbClr val="002060"/>
                </a:solidFill>
              </a:rPr>
              <a:t>проверки </a:t>
            </a:r>
            <a:r>
              <a:rPr lang="ru-RU" dirty="0" smtClean="0">
                <a:solidFill>
                  <a:srgbClr val="002060"/>
                </a:solidFill>
              </a:rPr>
              <a:t>правильности введения данных и формул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Для проверки правильности алгоритма построения модели </a:t>
            </a:r>
            <a:r>
              <a:rPr lang="ru-RU" dirty="0" smtClean="0">
                <a:solidFill>
                  <a:srgbClr val="002060"/>
                </a:solidFill>
              </a:rPr>
              <a:t>используется </a:t>
            </a:r>
            <a:r>
              <a:rPr lang="ru-RU" dirty="0" smtClean="0">
                <a:solidFill>
                  <a:srgbClr val="002060"/>
                </a:solidFill>
              </a:rPr>
              <a:t>тестовый набор исходных данных, для которых </a:t>
            </a:r>
            <a:r>
              <a:rPr lang="ru-RU" dirty="0" smtClean="0">
                <a:solidFill>
                  <a:srgbClr val="002060"/>
                </a:solidFill>
              </a:rPr>
              <a:t>известен </a:t>
            </a:r>
            <a:r>
              <a:rPr lang="ru-RU" dirty="0" smtClean="0">
                <a:solidFill>
                  <a:srgbClr val="002060"/>
                </a:solidFill>
              </a:rPr>
              <a:t>или заранее определен другими способами конечный результат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В плане должен быть предусмотрен эксперимент или серия экспериментов, удовлетворяющих целям моделирования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Каждый эксперимент должен сопровождаться осмыслением результатов, которые станут основой анализа результатов </a:t>
            </a:r>
            <a:r>
              <a:rPr lang="ru-RU" dirty="0" smtClean="0">
                <a:solidFill>
                  <a:srgbClr val="002060"/>
                </a:solidFill>
              </a:rPr>
              <a:t>моделирования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240" cy="48737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b="1" dirty="0" smtClean="0">
                <a:solidFill>
                  <a:srgbClr val="C00000"/>
                </a:solidFill>
                <a:latin typeface="Arial Black" pitchFamily="34" charset="0"/>
              </a:rPr>
              <a:t>IV </a:t>
            </a:r>
            <a:r>
              <a:rPr lang="ru-RU" sz="4800" b="1" dirty="0" smtClean="0">
                <a:solidFill>
                  <a:srgbClr val="C00000"/>
                </a:solidFill>
                <a:latin typeface="Arial Black" pitchFamily="34" charset="0"/>
              </a:rPr>
              <a:t>этап. </a:t>
            </a:r>
            <a:endParaRPr lang="ru-RU" sz="4800" b="1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algn="ctr">
              <a:buNone/>
            </a:pPr>
            <a:r>
              <a:rPr lang="ru-RU" sz="4800" b="1" dirty="0" smtClean="0">
                <a:solidFill>
                  <a:srgbClr val="002060"/>
                </a:solidFill>
                <a:latin typeface="Arial Black" pitchFamily="34" charset="0"/>
              </a:rPr>
              <a:t>Анализ </a:t>
            </a:r>
            <a:r>
              <a:rPr lang="ru-RU" sz="4800" b="1" dirty="0" smtClean="0">
                <a:solidFill>
                  <a:srgbClr val="002060"/>
                </a:solidFill>
                <a:latin typeface="Arial Black" pitchFamily="34" charset="0"/>
              </a:rPr>
              <a:t>результатов моделирования</a:t>
            </a:r>
            <a:endParaRPr lang="ru-RU" sz="4800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8147248" cy="6285312"/>
          </a:xfrm>
        </p:spPr>
        <p:txBody>
          <a:bodyPr/>
          <a:lstStyle/>
          <a:p>
            <a:r>
              <a:rPr lang="ru-RU" sz="3200" dirty="0" smtClean="0">
                <a:solidFill>
                  <a:srgbClr val="002060"/>
                </a:solidFill>
              </a:rPr>
              <a:t>Заключительным этапом моделирования является анализ </a:t>
            </a:r>
            <a:r>
              <a:rPr lang="ru-RU" sz="3200" dirty="0" smtClean="0">
                <a:solidFill>
                  <a:srgbClr val="002060"/>
                </a:solidFill>
              </a:rPr>
              <a:t>модели</a:t>
            </a:r>
            <a:r>
              <a:rPr lang="ru-RU" sz="3200" dirty="0" smtClean="0">
                <a:solidFill>
                  <a:srgbClr val="002060"/>
                </a:solidFill>
              </a:rPr>
              <a:t>. По полученным расчетным данным проверяется, насколько расчеты отвечают нашему представлению и целям </a:t>
            </a:r>
            <a:r>
              <a:rPr lang="ru-RU" sz="3200" dirty="0" smtClean="0">
                <a:solidFill>
                  <a:srgbClr val="002060"/>
                </a:solidFill>
              </a:rPr>
              <a:t>моделирования</a:t>
            </a:r>
            <a:r>
              <a:rPr lang="ru-RU" sz="3200" dirty="0" smtClean="0">
                <a:solidFill>
                  <a:srgbClr val="002060"/>
                </a:solidFill>
              </a:rPr>
              <a:t>. </a:t>
            </a:r>
            <a:endParaRPr lang="ru-RU" sz="3200" smtClean="0">
              <a:solidFill>
                <a:srgbClr val="002060"/>
              </a:solidFill>
            </a:endParaRPr>
          </a:p>
          <a:p>
            <a:r>
              <a:rPr lang="ru-RU" sz="3200" smtClean="0">
                <a:solidFill>
                  <a:srgbClr val="002060"/>
                </a:solidFill>
              </a:rPr>
              <a:t>Важным </a:t>
            </a:r>
            <a:r>
              <a:rPr lang="ru-RU" sz="3200" dirty="0" smtClean="0">
                <a:solidFill>
                  <a:srgbClr val="002060"/>
                </a:solidFill>
              </a:rPr>
              <a:t>качеством исследователя является умение увидеть в числах реальный объект или процесс.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6000" b="1" dirty="0">
                <a:solidFill>
                  <a:srgbClr val="C00000"/>
                </a:solidFill>
              </a:rPr>
              <a:t>Моделирование 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47248" cy="4873752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ru-RU" dirty="0"/>
              <a:t>		</a:t>
            </a:r>
            <a:r>
              <a:rPr lang="ru-RU" sz="3600" b="1" dirty="0">
                <a:solidFill>
                  <a:srgbClr val="002060"/>
                </a:solidFill>
              </a:rPr>
              <a:t>Процесс построения моделей для решения поставленной задачи, т.е. </a:t>
            </a:r>
            <a:r>
              <a:rPr lang="ru-RU" sz="3600" b="1" dirty="0" smtClean="0">
                <a:solidFill>
                  <a:srgbClr val="002060"/>
                </a:solidFill>
              </a:rPr>
              <a:t>выделение </a:t>
            </a:r>
            <a:r>
              <a:rPr lang="ru-RU" sz="3600" b="1" dirty="0">
                <a:solidFill>
                  <a:srgbClr val="002060"/>
                </a:solidFill>
              </a:rPr>
              <a:t>основных элементов рассматриваемого объекта и связей между ними</a:t>
            </a:r>
            <a:r>
              <a:rPr lang="ru-RU" b="1" dirty="0">
                <a:solidFill>
                  <a:srgbClr val="002060"/>
                </a:solidFill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utoUpdateAnimBg="0"/>
      <p:bldP spid="102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404664"/>
            <a:ext cx="8496944" cy="48737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000" b="1" dirty="0" smtClean="0">
                <a:solidFill>
                  <a:srgbClr val="002060"/>
                </a:solidFill>
              </a:rPr>
              <a:t>Среда  электронных таблиц – это инструмент, который виртуозно и быстро выполняет трудоёмкую работу по расчёту и пересчёту количества характеристик исследуемого объекта или процесса.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4 этапа моделирования в электронных таблицах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240" cy="4873752"/>
          </a:xfrm>
        </p:spPr>
        <p:txBody>
          <a:bodyPr>
            <a:normAutofit/>
          </a:bodyPr>
          <a:lstStyle/>
          <a:p>
            <a:pPr marL="457200" indent="-457200">
              <a:buClr>
                <a:srgbClr val="002060"/>
              </a:buClr>
              <a:buNone/>
            </a:pPr>
            <a:r>
              <a:rPr lang="ru-RU" sz="3200" b="1" i="1" dirty="0" smtClean="0">
                <a:solidFill>
                  <a:srgbClr val="C00000"/>
                </a:solidFill>
              </a:rPr>
              <a:t>1 этап </a:t>
            </a:r>
            <a:r>
              <a:rPr lang="ru-RU" sz="3200" dirty="0" smtClean="0">
                <a:solidFill>
                  <a:srgbClr val="002060"/>
                </a:solidFill>
              </a:rPr>
              <a:t>- Постановка задачи</a:t>
            </a:r>
          </a:p>
          <a:p>
            <a:pPr marL="457200" indent="-457200">
              <a:buClr>
                <a:srgbClr val="002060"/>
              </a:buClr>
              <a:buNone/>
            </a:pPr>
            <a:endParaRPr lang="ru-RU" sz="3200" dirty="0" smtClean="0">
              <a:solidFill>
                <a:srgbClr val="002060"/>
              </a:solidFill>
            </a:endParaRPr>
          </a:p>
          <a:p>
            <a:pPr marL="457200" indent="-457200">
              <a:buClr>
                <a:srgbClr val="002060"/>
              </a:buClr>
              <a:buNone/>
            </a:pPr>
            <a:r>
              <a:rPr lang="ru-RU" sz="3200" b="1" i="1" dirty="0" smtClean="0">
                <a:solidFill>
                  <a:srgbClr val="C00000"/>
                </a:solidFill>
              </a:rPr>
              <a:t>2 этап </a:t>
            </a:r>
            <a:r>
              <a:rPr lang="ru-RU" sz="3200" dirty="0" smtClean="0">
                <a:solidFill>
                  <a:srgbClr val="002060"/>
                </a:solidFill>
              </a:rPr>
              <a:t>- Разработка модели</a:t>
            </a:r>
          </a:p>
          <a:p>
            <a:pPr marL="457200" indent="-457200">
              <a:buClr>
                <a:srgbClr val="002060"/>
              </a:buClr>
              <a:buNone/>
            </a:pPr>
            <a:endParaRPr lang="ru-RU" sz="3200" dirty="0" smtClean="0">
              <a:solidFill>
                <a:srgbClr val="002060"/>
              </a:solidFill>
            </a:endParaRPr>
          </a:p>
          <a:p>
            <a:pPr marL="457200" indent="-457200">
              <a:buClr>
                <a:srgbClr val="002060"/>
              </a:buClr>
              <a:buNone/>
            </a:pPr>
            <a:r>
              <a:rPr lang="ru-RU" sz="3200" b="1" i="1" dirty="0" smtClean="0">
                <a:solidFill>
                  <a:srgbClr val="C00000"/>
                </a:solidFill>
              </a:rPr>
              <a:t>3 этап </a:t>
            </a:r>
            <a:r>
              <a:rPr lang="ru-RU" sz="3200" dirty="0" smtClean="0">
                <a:solidFill>
                  <a:srgbClr val="002060"/>
                </a:solidFill>
              </a:rPr>
              <a:t>– Компьютерный эксперимент</a:t>
            </a:r>
          </a:p>
          <a:p>
            <a:pPr marL="457200" indent="-457200">
              <a:buClr>
                <a:srgbClr val="002060"/>
              </a:buClr>
              <a:buNone/>
            </a:pPr>
            <a:endParaRPr lang="ru-RU" sz="3200" dirty="0" smtClean="0">
              <a:solidFill>
                <a:srgbClr val="002060"/>
              </a:solidFill>
            </a:endParaRPr>
          </a:p>
          <a:p>
            <a:pPr marL="457200" indent="-457200">
              <a:buClr>
                <a:srgbClr val="002060"/>
              </a:buClr>
              <a:buNone/>
            </a:pPr>
            <a:r>
              <a:rPr lang="ru-RU" sz="3200" b="1" i="1" dirty="0" smtClean="0">
                <a:solidFill>
                  <a:srgbClr val="C00000"/>
                </a:solidFill>
              </a:rPr>
              <a:t>4 этап </a:t>
            </a:r>
            <a:r>
              <a:rPr lang="ru-RU" sz="3200" dirty="0" smtClean="0">
                <a:solidFill>
                  <a:srgbClr val="002060"/>
                </a:solidFill>
              </a:rPr>
              <a:t>– Анализ результатов</a:t>
            </a:r>
          </a:p>
          <a:p>
            <a:pPr marL="457200" indent="-457200">
              <a:buClr>
                <a:srgbClr val="002060"/>
              </a:buClr>
              <a:buNone/>
            </a:pPr>
            <a:endParaRPr lang="ru-RU" sz="3200" dirty="0" smtClean="0">
              <a:solidFill>
                <a:srgbClr val="002060"/>
              </a:solidFill>
            </a:endParaRPr>
          </a:p>
          <a:p>
            <a:pPr marL="457200" indent="-457200">
              <a:buClr>
                <a:srgbClr val="002060"/>
              </a:buClr>
              <a:buFont typeface="+mj-lt"/>
              <a:buAutoNum type="arabicPeriod"/>
            </a:pPr>
            <a:endParaRPr lang="ru-RU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980728"/>
            <a:ext cx="8640960" cy="2232248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rgbClr val="C00000"/>
                </a:solidFill>
                <a:latin typeface="Arial Black" pitchFamily="34" charset="0"/>
              </a:rPr>
              <a:t>I </a:t>
            </a:r>
            <a:r>
              <a:rPr lang="ru-RU" sz="4800" b="1" dirty="0" smtClean="0">
                <a:solidFill>
                  <a:srgbClr val="C00000"/>
                </a:solidFill>
                <a:latin typeface="Arial Black" pitchFamily="34" charset="0"/>
              </a:rPr>
              <a:t>этап. </a:t>
            </a:r>
            <a:r>
              <a:rPr lang="ru-RU" sz="4800" b="1" dirty="0" smtClean="0">
                <a:solidFill>
                  <a:srgbClr val="C00000"/>
                </a:solidFill>
                <a:latin typeface="Arial Black" pitchFamily="34" charset="0"/>
              </a:rPr>
              <a:t/>
            </a:r>
            <a:br>
              <a:rPr lang="ru-RU" sz="4800" b="1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ru-RU" sz="4800" b="1" dirty="0" smtClean="0">
                <a:solidFill>
                  <a:srgbClr val="002060"/>
                </a:solidFill>
                <a:latin typeface="Arial Black" pitchFamily="34" charset="0"/>
              </a:rPr>
              <a:t>Постановка </a:t>
            </a:r>
            <a:r>
              <a:rPr lang="ru-RU" sz="4800" b="1" dirty="0" smtClean="0">
                <a:solidFill>
                  <a:srgbClr val="002060"/>
                </a:solidFill>
                <a:latin typeface="Arial Black" pitchFamily="34" charset="0"/>
              </a:rPr>
              <a:t>задачи</a:t>
            </a:r>
            <a:br>
              <a:rPr lang="ru-RU" sz="4800" b="1" dirty="0" smtClean="0">
                <a:solidFill>
                  <a:srgbClr val="002060"/>
                </a:solidFill>
                <a:latin typeface="Arial Black" pitchFamily="34" charset="0"/>
              </a:rPr>
            </a:br>
            <a:endParaRPr lang="ru-RU" sz="4800" b="1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404664"/>
            <a:ext cx="8208912" cy="606928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200" b="1" dirty="0" smtClean="0">
                <a:solidFill>
                  <a:srgbClr val="002060"/>
                </a:solidFill>
              </a:rPr>
              <a:t>1 группа «что </a:t>
            </a:r>
            <a:r>
              <a:rPr lang="ru-RU" sz="3200" b="1" i="1" dirty="0" smtClean="0">
                <a:solidFill>
                  <a:srgbClr val="002060"/>
                </a:solidFill>
              </a:rPr>
              <a:t>будет, если...» </a:t>
            </a:r>
            <a:endParaRPr lang="ru-RU" sz="3200" b="1" i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sz="3200" b="1" i="1" dirty="0" smtClean="0">
                <a:solidFill>
                  <a:srgbClr val="C00000"/>
                </a:solidFill>
              </a:rPr>
              <a:t>исследовать, как изменятся характеристики объекта при некотором воздействии на него</a:t>
            </a:r>
            <a:r>
              <a:rPr lang="ru-RU" sz="3200" b="1" i="1" dirty="0" smtClean="0">
                <a:solidFill>
                  <a:srgbClr val="C00000"/>
                </a:solidFill>
              </a:rPr>
              <a:t>.</a:t>
            </a:r>
            <a:endParaRPr lang="en-US" sz="3200" b="1" i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ru-RU" sz="3200" b="1" i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2800" b="1" i="1" dirty="0" smtClean="0">
                <a:solidFill>
                  <a:srgbClr val="002060"/>
                </a:solidFill>
              </a:rPr>
              <a:t>Например: </a:t>
            </a:r>
            <a:r>
              <a:rPr lang="ru-RU" sz="2800" dirty="0" smtClean="0">
                <a:solidFill>
                  <a:srgbClr val="002060"/>
                </a:solidFill>
              </a:rPr>
              <a:t>как </a:t>
            </a:r>
            <a:r>
              <a:rPr lang="ru-RU" sz="2800" dirty="0" smtClean="0">
                <a:solidFill>
                  <a:srgbClr val="002060"/>
                </a:solidFill>
              </a:rPr>
              <a:t>изменится скорость автомобиля через </a:t>
            </a:r>
            <a:r>
              <a:rPr lang="ru-RU" sz="2800" dirty="0" smtClean="0">
                <a:solidFill>
                  <a:srgbClr val="002060"/>
                </a:solidFill>
              </a:rPr>
              <a:t>6 </a:t>
            </a:r>
            <a:r>
              <a:rPr lang="ru-RU" sz="2800" dirty="0" smtClean="0">
                <a:solidFill>
                  <a:srgbClr val="002060"/>
                </a:solidFill>
              </a:rPr>
              <a:t>сек, если он движется </a:t>
            </a:r>
            <a:r>
              <a:rPr lang="ru-RU" sz="2800" dirty="0" smtClean="0">
                <a:solidFill>
                  <a:srgbClr val="002060"/>
                </a:solidFill>
              </a:rPr>
              <a:t>прямолинейно </a:t>
            </a:r>
            <a:r>
              <a:rPr lang="ru-RU" sz="2800" dirty="0" smtClean="0">
                <a:solidFill>
                  <a:srgbClr val="002060"/>
                </a:solidFill>
              </a:rPr>
              <a:t>и равноускоренно с начальной скоростью 3 м/с и ускорением 0,5 м/с</a:t>
            </a:r>
            <a:r>
              <a:rPr lang="ru-RU" sz="2800" baseline="30000" dirty="0" smtClean="0">
                <a:solidFill>
                  <a:srgbClr val="002060"/>
                </a:solidFill>
              </a:rPr>
              <a:t>2</a:t>
            </a:r>
            <a:r>
              <a:rPr lang="ru-RU" sz="2800" dirty="0" smtClean="0">
                <a:solidFill>
                  <a:srgbClr val="002060"/>
                </a:solidFill>
              </a:rPr>
              <a:t>?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Ответ, рассчитанный по </a:t>
            </a:r>
            <a:r>
              <a:rPr lang="ru-RU" sz="2800" dirty="0" smtClean="0">
                <a:solidFill>
                  <a:srgbClr val="C00000"/>
                </a:solidFill>
              </a:rPr>
              <a:t>формуле </a:t>
            </a:r>
            <a:r>
              <a:rPr lang="en-US" sz="2800" dirty="0" smtClean="0">
                <a:solidFill>
                  <a:srgbClr val="C00000"/>
                </a:solidFill>
              </a:rPr>
              <a:t>v = v</a:t>
            </a:r>
            <a:r>
              <a:rPr lang="en-US" sz="2800" baseline="-25000" dirty="0" smtClean="0">
                <a:solidFill>
                  <a:srgbClr val="C00000"/>
                </a:solidFill>
              </a:rPr>
              <a:t>0 </a:t>
            </a:r>
            <a:r>
              <a:rPr lang="en-US" sz="2800" dirty="0" smtClean="0">
                <a:solidFill>
                  <a:srgbClr val="C00000"/>
                </a:solidFill>
              </a:rPr>
              <a:t>+ at</a:t>
            </a:r>
            <a:r>
              <a:rPr lang="ru-RU" sz="2800" i="1" dirty="0" smtClean="0">
                <a:solidFill>
                  <a:srgbClr val="C00000"/>
                </a:solidFill>
              </a:rPr>
              <a:t> </a:t>
            </a:r>
            <a:r>
              <a:rPr lang="ru-RU" sz="2800" dirty="0" smtClean="0">
                <a:solidFill>
                  <a:srgbClr val="C00000"/>
                </a:solidFill>
              </a:rPr>
              <a:t>после </a:t>
            </a:r>
            <a:r>
              <a:rPr lang="ru-RU" sz="2800" dirty="0" smtClean="0">
                <a:solidFill>
                  <a:srgbClr val="C00000"/>
                </a:solidFill>
              </a:rPr>
              <a:t>подстановки </a:t>
            </a:r>
            <a:r>
              <a:rPr lang="ru-RU" sz="2800" dirty="0" smtClean="0">
                <a:solidFill>
                  <a:srgbClr val="C00000"/>
                </a:solidFill>
              </a:rPr>
              <a:t>исходных значений </a:t>
            </a:r>
            <a:r>
              <a:rPr lang="ru-RU" sz="2800" dirty="0" smtClean="0">
                <a:solidFill>
                  <a:srgbClr val="C00000"/>
                </a:solidFill>
              </a:rPr>
              <a:t>3+0,5•6=6 </a:t>
            </a:r>
            <a:r>
              <a:rPr lang="ru-RU" sz="2800" dirty="0" smtClean="0">
                <a:solidFill>
                  <a:srgbClr val="C00000"/>
                </a:solidFill>
              </a:rPr>
              <a:t>м/с, и есть результат </a:t>
            </a:r>
            <a:r>
              <a:rPr lang="ru-RU" sz="2800" dirty="0" smtClean="0">
                <a:solidFill>
                  <a:srgbClr val="C00000"/>
                </a:solidFill>
              </a:rPr>
              <a:t>расчета </a:t>
            </a:r>
            <a:r>
              <a:rPr lang="ru-RU" sz="2800" dirty="0" smtClean="0">
                <a:solidFill>
                  <a:srgbClr val="C00000"/>
                </a:solidFill>
              </a:rPr>
              <a:t>модели.</a:t>
            </a:r>
          </a:p>
          <a:p>
            <a:pPr algn="ctr">
              <a:buNone/>
            </a:pPr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147248" cy="6069288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Что </a:t>
            </a:r>
            <a:r>
              <a:rPr lang="ru-RU" b="1" dirty="0" smtClean="0">
                <a:solidFill>
                  <a:srgbClr val="002060"/>
                </a:solidFill>
              </a:rPr>
              <a:t>будет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ru-RU" b="1" i="1" dirty="0" smtClean="0">
                <a:solidFill>
                  <a:srgbClr val="002060"/>
                </a:solidFill>
              </a:rPr>
              <a:t>если изменять исходные данные в заданном диапазоне с </a:t>
            </a:r>
            <a:r>
              <a:rPr lang="ru-RU" b="1" i="1" dirty="0" smtClean="0">
                <a:solidFill>
                  <a:srgbClr val="002060"/>
                </a:solidFill>
              </a:rPr>
              <a:t>некоторым </a:t>
            </a:r>
            <a:r>
              <a:rPr lang="ru-RU" b="1" i="1" dirty="0" smtClean="0">
                <a:solidFill>
                  <a:srgbClr val="002060"/>
                </a:solidFill>
              </a:rPr>
              <a:t>шагом? </a:t>
            </a:r>
            <a:r>
              <a:rPr lang="ru-RU" b="1" dirty="0" smtClean="0">
                <a:solidFill>
                  <a:srgbClr val="002060"/>
                </a:solidFill>
              </a:rPr>
              <a:t>Такое исследование помогает проследить зависимость параметров объекта от исходных данных. Более широкая </a:t>
            </a:r>
            <a:r>
              <a:rPr lang="ru-RU" b="1" dirty="0" smtClean="0">
                <a:solidFill>
                  <a:srgbClr val="002060"/>
                </a:solidFill>
              </a:rPr>
              <a:t>постановка </a:t>
            </a:r>
            <a:r>
              <a:rPr lang="ru-RU" b="1" dirty="0" smtClean="0">
                <a:solidFill>
                  <a:srgbClr val="002060"/>
                </a:solidFill>
              </a:rPr>
              <a:t>задач этой группы называется </a:t>
            </a:r>
            <a:endParaRPr lang="en-US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sz="3200" b="1" i="1" dirty="0" smtClean="0">
                <a:solidFill>
                  <a:srgbClr val="C00000"/>
                </a:solidFill>
              </a:rPr>
              <a:t>«анализ чувствительности»</a:t>
            </a:r>
            <a:endParaRPr lang="ru-RU" sz="32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Для приведенного выше примера задание звучало бы шире: как изменится скорость автомобиля через 3, 6, 9, 12, 15 и 18 с.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260648"/>
            <a:ext cx="8147248" cy="621330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dirty="0" smtClean="0">
                <a:solidFill>
                  <a:srgbClr val="002060"/>
                </a:solidFill>
              </a:rPr>
              <a:t>2 группа </a:t>
            </a:r>
            <a:r>
              <a:rPr lang="ru-RU" sz="3200" b="1" i="1" dirty="0" smtClean="0">
                <a:solidFill>
                  <a:srgbClr val="002060"/>
                </a:solidFill>
              </a:rPr>
              <a:t>«как сделать, чтобы...».</a:t>
            </a:r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i="1" dirty="0" smtClean="0">
                <a:solidFill>
                  <a:srgbClr val="C00000"/>
                </a:solidFill>
              </a:rPr>
              <a:t>какое </a:t>
            </a:r>
            <a:r>
              <a:rPr lang="ru-RU" sz="3200" b="1" i="1" dirty="0" smtClean="0">
                <a:solidFill>
                  <a:srgbClr val="C00000"/>
                </a:solidFill>
              </a:rPr>
              <a:t>надо произвести воздействие на объект, чтобы его параметры удовлетворяли </a:t>
            </a:r>
            <a:r>
              <a:rPr lang="ru-RU" sz="3200" b="1" i="1" dirty="0" smtClean="0">
                <a:solidFill>
                  <a:srgbClr val="C00000"/>
                </a:solidFill>
              </a:rPr>
              <a:t>некоторому </a:t>
            </a:r>
            <a:r>
              <a:rPr lang="ru-RU" sz="3200" b="1" i="1" dirty="0" smtClean="0">
                <a:solidFill>
                  <a:srgbClr val="C00000"/>
                </a:solidFill>
              </a:rPr>
              <a:t>заданному условию</a:t>
            </a:r>
            <a:r>
              <a:rPr lang="ru-RU" sz="3200" b="1" i="1" dirty="0" smtClean="0">
                <a:solidFill>
                  <a:srgbClr val="C00000"/>
                </a:solidFill>
              </a:rPr>
              <a:t>.</a:t>
            </a:r>
            <a:endParaRPr lang="en-US" sz="3200" b="1" i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2800" b="1" i="1" dirty="0" smtClean="0">
                <a:solidFill>
                  <a:srgbClr val="002060"/>
                </a:solidFill>
              </a:rPr>
              <a:t>Например: </a:t>
            </a:r>
            <a:r>
              <a:rPr lang="ru-RU" sz="2800" dirty="0" smtClean="0">
                <a:solidFill>
                  <a:srgbClr val="002060"/>
                </a:solidFill>
              </a:rPr>
              <a:t>Какое </a:t>
            </a:r>
            <a:r>
              <a:rPr lang="ru-RU" sz="2800" dirty="0" smtClean="0">
                <a:solidFill>
                  <a:srgbClr val="002060"/>
                </a:solidFill>
              </a:rPr>
              <a:t>количество реактивного топлива надо заложить в космическую ракету, чтобы вывести ее на орбиту с первой космической </a:t>
            </a:r>
            <a:r>
              <a:rPr lang="ru-RU" sz="2800" dirty="0" smtClean="0">
                <a:solidFill>
                  <a:srgbClr val="002060"/>
                </a:solidFill>
              </a:rPr>
              <a:t>скоростью</a:t>
            </a:r>
            <a:r>
              <a:rPr lang="ru-RU" sz="2800" dirty="0" smtClean="0">
                <a:solidFill>
                  <a:srgbClr val="002060"/>
                </a:solidFill>
              </a:rPr>
              <a:t>? 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075240" cy="6069288"/>
          </a:xfrm>
        </p:spPr>
        <p:txBody>
          <a:bodyPr>
            <a:normAutofit lnSpcReduction="10000"/>
          </a:bodyPr>
          <a:lstStyle/>
          <a:p>
            <a:pPr marL="457200" indent="-457200">
              <a:buClr>
                <a:srgbClr val="002060"/>
              </a:buClr>
              <a:buAutoNum type="arabicPeriod"/>
            </a:pPr>
            <a:r>
              <a:rPr lang="ru-RU" b="1" dirty="0" smtClean="0">
                <a:solidFill>
                  <a:srgbClr val="002060"/>
                </a:solidFill>
              </a:rPr>
              <a:t>Решается </a:t>
            </a:r>
            <a:r>
              <a:rPr lang="ru-RU" b="1" dirty="0" smtClean="0">
                <a:solidFill>
                  <a:srgbClr val="002060"/>
                </a:solidFill>
              </a:rPr>
              <a:t>задача </a:t>
            </a:r>
            <a:r>
              <a:rPr lang="ru-RU" b="1" i="1" dirty="0" smtClean="0">
                <a:solidFill>
                  <a:srgbClr val="002060"/>
                </a:solidFill>
              </a:rPr>
              <a:t>«что будет, если...». </a:t>
            </a:r>
            <a:endParaRPr lang="ru-RU" b="1" dirty="0" smtClean="0">
              <a:solidFill>
                <a:srgbClr val="002060"/>
              </a:solidFill>
            </a:endParaRPr>
          </a:p>
          <a:p>
            <a:pPr marL="457200" indent="-457200">
              <a:buClr>
                <a:srgbClr val="002060"/>
              </a:buClr>
              <a:buAutoNum type="arabicPeriod"/>
            </a:pPr>
            <a:r>
              <a:rPr lang="ru-RU" b="1" dirty="0" smtClean="0">
                <a:solidFill>
                  <a:srgbClr val="002060"/>
                </a:solidFill>
              </a:rPr>
              <a:t>Проводится </a:t>
            </a:r>
            <a:r>
              <a:rPr lang="ru-RU" b="1" dirty="0" smtClean="0">
                <a:solidFill>
                  <a:srgbClr val="002060"/>
                </a:solidFill>
              </a:rPr>
              <a:t>построение расчетных таблиц по аналогичным </a:t>
            </a:r>
            <a:r>
              <a:rPr lang="ru-RU" b="1" dirty="0" smtClean="0">
                <a:solidFill>
                  <a:srgbClr val="002060"/>
                </a:solidFill>
              </a:rPr>
              <a:t>формулам </a:t>
            </a:r>
            <a:r>
              <a:rPr lang="ru-RU" b="1" dirty="0" smtClean="0">
                <a:solidFill>
                  <a:srgbClr val="002060"/>
                </a:solidFill>
              </a:rPr>
              <a:t>с изменением исходных данных в некотором диапазоне — </a:t>
            </a:r>
            <a:r>
              <a:rPr lang="ru-RU" b="1" i="1" dirty="0" smtClean="0">
                <a:solidFill>
                  <a:srgbClr val="002060"/>
                </a:solidFill>
              </a:rPr>
              <a:t>«</a:t>
            </a:r>
            <a:r>
              <a:rPr lang="ru-RU" b="1" i="1" dirty="0" smtClean="0">
                <a:solidFill>
                  <a:srgbClr val="002060"/>
                </a:solidFill>
              </a:rPr>
              <a:t>анализ </a:t>
            </a:r>
            <a:r>
              <a:rPr lang="ru-RU" b="1" i="1" dirty="0" smtClean="0">
                <a:solidFill>
                  <a:srgbClr val="002060"/>
                </a:solidFill>
              </a:rPr>
              <a:t>чувствительности». </a:t>
            </a:r>
            <a:endParaRPr lang="ru-RU" b="1" i="1" dirty="0" smtClean="0">
              <a:solidFill>
                <a:srgbClr val="002060"/>
              </a:solidFill>
            </a:endParaRPr>
          </a:p>
          <a:p>
            <a:pPr marL="457200" indent="-457200">
              <a:buClr>
                <a:srgbClr val="002060"/>
              </a:buClr>
              <a:buAutoNum type="arabicPeriod"/>
            </a:pPr>
            <a:r>
              <a:rPr lang="ru-RU" b="1" dirty="0" smtClean="0">
                <a:solidFill>
                  <a:srgbClr val="002060"/>
                </a:solidFill>
              </a:rPr>
              <a:t>По </a:t>
            </a:r>
            <a:r>
              <a:rPr lang="ru-RU" b="1" dirty="0" smtClean="0">
                <a:solidFill>
                  <a:srgbClr val="002060"/>
                </a:solidFill>
              </a:rPr>
              <a:t>таблицам проводится анализ </a:t>
            </a:r>
            <a:r>
              <a:rPr lang="ru-RU" b="1" dirty="0" smtClean="0">
                <a:solidFill>
                  <a:srgbClr val="002060"/>
                </a:solidFill>
              </a:rPr>
              <a:t>зависимости </a:t>
            </a:r>
            <a:r>
              <a:rPr lang="ru-RU" b="1" dirty="0" smtClean="0">
                <a:solidFill>
                  <a:srgbClr val="002060"/>
                </a:solidFill>
              </a:rPr>
              <a:t>параметров модели от исходных данных. А в результате </a:t>
            </a:r>
            <a:r>
              <a:rPr lang="ru-RU" b="1" dirty="0" smtClean="0">
                <a:solidFill>
                  <a:srgbClr val="002060"/>
                </a:solidFill>
              </a:rPr>
              <a:t>анализа </a:t>
            </a:r>
            <a:r>
              <a:rPr lang="ru-RU" b="1" dirty="0" smtClean="0">
                <a:solidFill>
                  <a:srgbClr val="002060"/>
                </a:solidFill>
              </a:rPr>
              <a:t>производится подбор исходных данных с тем, чтобы модель удовлетворяла проектируемым свойствам — «как </a:t>
            </a:r>
            <a:r>
              <a:rPr lang="ru-RU" b="1" i="1" dirty="0" smtClean="0">
                <a:solidFill>
                  <a:srgbClr val="002060"/>
                </a:solidFill>
              </a:rPr>
              <a:t>сделать, чтобы...». </a:t>
            </a:r>
            <a:endParaRPr lang="ru-RU" b="1" i="1" dirty="0" smtClean="0">
              <a:solidFill>
                <a:srgbClr val="002060"/>
              </a:solidFill>
            </a:endParaRPr>
          </a:p>
          <a:p>
            <a:pPr marL="457200" indent="-457200">
              <a:buClr>
                <a:srgbClr val="002060"/>
              </a:buClr>
              <a:buAutoNum type="arabicPeriod"/>
            </a:pPr>
            <a:r>
              <a:rPr lang="ru-RU" b="1" dirty="0" smtClean="0">
                <a:solidFill>
                  <a:srgbClr val="002060"/>
                </a:solidFill>
              </a:rPr>
              <a:t>Разработка </a:t>
            </a:r>
            <a:r>
              <a:rPr lang="ru-RU" b="1" dirty="0" smtClean="0">
                <a:solidFill>
                  <a:srgbClr val="002060"/>
                </a:solidFill>
              </a:rPr>
              <a:t>модели не будет успешной, если четко не </a:t>
            </a:r>
            <a:r>
              <a:rPr lang="ru-RU" b="1" dirty="0" smtClean="0">
                <a:solidFill>
                  <a:srgbClr val="002060"/>
                </a:solidFill>
              </a:rPr>
              <a:t>сформулировать </a:t>
            </a:r>
            <a:r>
              <a:rPr lang="ru-RU" b="1" i="1" dirty="0" smtClean="0">
                <a:solidFill>
                  <a:srgbClr val="002060"/>
                </a:solidFill>
              </a:rPr>
              <a:t>цели </a:t>
            </a:r>
            <a:r>
              <a:rPr lang="ru-RU" b="1" dirty="0" smtClean="0">
                <a:solidFill>
                  <a:srgbClr val="002060"/>
                </a:solidFill>
              </a:rPr>
              <a:t>моделирования. </a:t>
            </a:r>
            <a:endParaRPr lang="ru-RU" b="1" dirty="0" smtClean="0">
              <a:solidFill>
                <a:srgbClr val="002060"/>
              </a:solidFill>
            </a:endParaRPr>
          </a:p>
          <a:p>
            <a:pPr marL="457200" indent="-457200"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Часто </a:t>
            </a:r>
            <a:r>
              <a:rPr lang="ru-RU" b="1" dirty="0" smtClean="0">
                <a:solidFill>
                  <a:srgbClr val="C00000"/>
                </a:solidFill>
              </a:rPr>
              <a:t>целью является найти ответ на вопрос, поставленный в формулировке задачи.</a:t>
            </a:r>
          </a:p>
          <a:p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48</TotalTime>
  <Words>659</Words>
  <Application>Microsoft Office PowerPoint</Application>
  <PresentationFormat>Экран (4:3)</PresentationFormat>
  <Paragraphs>63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Эркер</vt:lpstr>
      <vt:lpstr>ЭТАПЫ МОДЕЛИРОВАНИЯ В ЭЛЕКТРОННЫХ ТАБЛИЦАХ</vt:lpstr>
      <vt:lpstr>Моделирование </vt:lpstr>
      <vt:lpstr>Слайд 3</vt:lpstr>
      <vt:lpstr>4 этапа моделирования в электронных таблицах</vt:lpstr>
      <vt:lpstr>I этап.  Постановка задачи 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ЭТАПЫ МОДЕЛИРОВАНИЯ В ЭЛЕКТРОННЫХ ТАБЛИЦАХ</dc:title>
  <cp:lastModifiedBy>Людмила Николаевна</cp:lastModifiedBy>
  <cp:revision>6</cp:revision>
  <dcterms:modified xsi:type="dcterms:W3CDTF">2010-11-10T08:27:55Z</dcterms:modified>
</cp:coreProperties>
</file>