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7344816" cy="273630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ЭТАПЫ МОДЕЛИРОВАНИЯ В ЭЛЕКТРОННЫХ ТАБЛИЦАХ</a:t>
            </a:r>
            <a:endParaRPr lang="ru-RU" sz="36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От общей формулировки переходят к </a:t>
            </a:r>
            <a:r>
              <a:rPr lang="ru-RU" sz="3200" b="1" i="1" dirty="0" smtClean="0">
                <a:solidFill>
                  <a:srgbClr val="C00000"/>
                </a:solidFill>
              </a:rPr>
              <a:t>формализации задачи</a:t>
            </a:r>
            <a:r>
              <a:rPr lang="ru-RU" sz="3200" b="1" i="1" dirty="0" smtClean="0">
                <a:solidFill>
                  <a:srgbClr val="002060"/>
                </a:solidFill>
              </a:rPr>
              <a:t>. </a:t>
            </a:r>
            <a:r>
              <a:rPr lang="ru-RU" sz="3200" b="1" dirty="0" smtClean="0">
                <a:solidFill>
                  <a:srgbClr val="002060"/>
                </a:solidFill>
              </a:rPr>
              <a:t>На этой стадии четко выделяют прототип моделирования и его </a:t>
            </a:r>
            <a:r>
              <a:rPr lang="ru-RU" sz="3200" b="1" dirty="0" smtClean="0">
                <a:solidFill>
                  <a:srgbClr val="002060"/>
                </a:solidFill>
              </a:rPr>
              <a:t>основные </a:t>
            </a:r>
            <a:r>
              <a:rPr lang="ru-RU" sz="3200" b="1" dirty="0" smtClean="0">
                <a:solidFill>
                  <a:srgbClr val="002060"/>
                </a:solidFill>
              </a:rPr>
              <a:t>свойства. Здесь же в соответствии с поставленной целью необходимо выделить параметры, которые известны </a:t>
            </a:r>
            <a:r>
              <a:rPr lang="ru-RU" sz="3200" b="1" dirty="0" smtClean="0">
                <a:solidFill>
                  <a:srgbClr val="C00000"/>
                </a:solidFill>
              </a:rPr>
              <a:t>(исходные данные) </a:t>
            </a:r>
            <a:r>
              <a:rPr lang="ru-RU" sz="3200" b="1" dirty="0" smtClean="0">
                <a:solidFill>
                  <a:srgbClr val="002060"/>
                </a:solidFill>
              </a:rPr>
              <a:t>и которые следует найти </a:t>
            </a:r>
            <a:r>
              <a:rPr lang="ru-RU" sz="3200" b="1" dirty="0" smtClean="0">
                <a:solidFill>
                  <a:srgbClr val="C00000"/>
                </a:solidFill>
              </a:rPr>
              <a:t>(результаты)</a:t>
            </a:r>
            <a:r>
              <a:rPr lang="ru-RU" sz="3200" b="1" dirty="0" smtClean="0">
                <a:solidFill>
                  <a:srgbClr val="002060"/>
                </a:solidFill>
              </a:rPr>
              <a:t>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75240" cy="621330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Таким образом, в модели намеренно упрощается </a:t>
            </a:r>
            <a:r>
              <a:rPr lang="ru-RU" b="1" dirty="0" smtClean="0">
                <a:solidFill>
                  <a:srgbClr val="002060"/>
                </a:solidFill>
              </a:rPr>
              <a:t>прототип</a:t>
            </a:r>
            <a:r>
              <a:rPr lang="ru-RU" b="1" dirty="0" smtClean="0">
                <a:solidFill>
                  <a:srgbClr val="002060"/>
                </a:solidFill>
              </a:rPr>
              <a:t>, чтобы, отбросив второстепенное, сосредоточиться на </a:t>
            </a:r>
            <a:r>
              <a:rPr lang="ru-RU" b="1" dirty="0" smtClean="0">
                <a:solidFill>
                  <a:srgbClr val="002060"/>
                </a:solidFill>
              </a:rPr>
              <a:t>главном.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Следует </a:t>
            </a:r>
            <a:r>
              <a:rPr lang="ru-RU" b="1" dirty="0" smtClean="0">
                <a:solidFill>
                  <a:srgbClr val="002060"/>
                </a:solidFill>
              </a:rPr>
              <a:t>заметить, что при моделировании в электронных таблицах учитываются только параметры, которые имеют количественные характеристики, и взаимосвязи, которые можно описать </a:t>
            </a:r>
            <a:r>
              <a:rPr lang="ru-RU" b="1" dirty="0" smtClean="0">
                <a:solidFill>
                  <a:srgbClr val="002060"/>
                </a:solidFill>
              </a:rPr>
              <a:t>формулами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Формализацию </a:t>
            </a:r>
            <a:r>
              <a:rPr lang="ru-RU" b="1" dirty="0" smtClean="0">
                <a:solidFill>
                  <a:srgbClr val="002060"/>
                </a:solidFill>
              </a:rPr>
              <a:t>проводят в виде поиска ответов на вопросы, уточняющие общее описание задачи.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C00000"/>
                </a:solidFill>
                <a:latin typeface="Arial Black" pitchFamily="34" charset="0"/>
              </a:rPr>
              <a:t>II </a:t>
            </a:r>
            <a:r>
              <a:rPr lang="ru-RU" sz="4800" b="1" dirty="0" smtClean="0">
                <a:solidFill>
                  <a:srgbClr val="C00000"/>
                </a:solidFill>
                <a:latin typeface="Arial Black" pitchFamily="34" charset="0"/>
              </a:rPr>
              <a:t>этап. </a:t>
            </a:r>
            <a:endParaRPr lang="ru-RU" sz="48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Разработка </a:t>
            </a: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модели</a:t>
            </a:r>
            <a:endParaRPr lang="ru-RU" sz="48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ru-RU" sz="4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03232" cy="5997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Информационная модель </a:t>
            </a:r>
            <a:r>
              <a:rPr lang="ru-RU" sz="2800" b="1" dirty="0" smtClean="0">
                <a:solidFill>
                  <a:srgbClr val="002060"/>
                </a:solidFill>
              </a:rPr>
              <a:t>в табличной форме детально </a:t>
            </a:r>
            <a:r>
              <a:rPr lang="ru-RU" sz="2800" b="1" dirty="0" smtClean="0">
                <a:solidFill>
                  <a:srgbClr val="002060"/>
                </a:solidFill>
              </a:rPr>
              <a:t>описывает </a:t>
            </a:r>
            <a:r>
              <a:rPr lang="ru-RU" sz="2800" b="1" dirty="0" smtClean="0">
                <a:solidFill>
                  <a:srgbClr val="002060"/>
                </a:solidFill>
              </a:rPr>
              <a:t>объекты, выявленные при формализации задачи, их </a:t>
            </a:r>
            <a:r>
              <a:rPr lang="ru-RU" sz="2800" b="1" dirty="0" smtClean="0">
                <a:solidFill>
                  <a:srgbClr val="002060"/>
                </a:solidFill>
              </a:rPr>
              <a:t>параметры</a:t>
            </a:r>
            <a:r>
              <a:rPr lang="ru-RU" sz="2800" b="1" dirty="0" smtClean="0">
                <a:solidFill>
                  <a:srgbClr val="002060"/>
                </a:solidFill>
              </a:rPr>
              <a:t>, действия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Во многих исследованиях используется прием </a:t>
            </a:r>
            <a:r>
              <a:rPr lang="ru-RU" i="1" dirty="0" smtClean="0">
                <a:solidFill>
                  <a:srgbClr val="C00000"/>
                </a:solidFill>
              </a:rPr>
              <a:t>уточнения </a:t>
            </a:r>
            <a:r>
              <a:rPr lang="ru-RU" i="1" dirty="0" smtClean="0">
                <a:solidFill>
                  <a:srgbClr val="C00000"/>
                </a:solidFill>
              </a:rPr>
              <a:t>моделей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Первоначально моделируется один элементарный объект с минимальным набором входных параметров. Постепенно </a:t>
            </a:r>
            <a:r>
              <a:rPr lang="ru-RU" dirty="0" smtClean="0">
                <a:solidFill>
                  <a:srgbClr val="002060"/>
                </a:solidFill>
              </a:rPr>
              <a:t>модель </a:t>
            </a:r>
            <a:r>
              <a:rPr lang="ru-RU" dirty="0" smtClean="0">
                <a:solidFill>
                  <a:srgbClr val="002060"/>
                </a:solidFill>
              </a:rPr>
              <a:t>уточняется введением некоторых из отброшенных ранее </a:t>
            </a:r>
            <a:r>
              <a:rPr lang="ru-RU" dirty="0" smtClean="0">
                <a:solidFill>
                  <a:srgbClr val="002060"/>
                </a:solidFill>
              </a:rPr>
              <a:t>характеристик.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При исследовании количественных характеристик объекта </a:t>
            </a:r>
            <a:r>
              <a:rPr lang="ru-RU" dirty="0" smtClean="0">
                <a:solidFill>
                  <a:srgbClr val="002060"/>
                </a:solidFill>
              </a:rPr>
              <a:t>необходимым </a:t>
            </a:r>
            <a:r>
              <a:rPr lang="ru-RU" dirty="0" smtClean="0">
                <a:solidFill>
                  <a:srgbClr val="002060"/>
                </a:solidFill>
              </a:rPr>
              <a:t>шагом является составление </a:t>
            </a:r>
            <a:r>
              <a:rPr lang="ru-RU" i="1" dirty="0" smtClean="0">
                <a:solidFill>
                  <a:srgbClr val="C00000"/>
                </a:solidFill>
              </a:rPr>
              <a:t>математической </a:t>
            </a:r>
            <a:r>
              <a:rPr lang="ru-RU" i="1" dirty="0" smtClean="0">
                <a:solidFill>
                  <a:srgbClr val="C00000"/>
                </a:solidFill>
              </a:rPr>
              <a:t>модели</a:t>
            </a:r>
            <a:r>
              <a:rPr lang="ru-RU" i="1" dirty="0" smtClean="0">
                <a:solidFill>
                  <a:srgbClr val="C0000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которое заключается в выводе математических формул, </a:t>
            </a:r>
            <a:r>
              <a:rPr lang="ru-RU" dirty="0" smtClean="0">
                <a:solidFill>
                  <a:srgbClr val="002060"/>
                </a:solidFill>
              </a:rPr>
              <a:t>связывающих </a:t>
            </a:r>
            <a:r>
              <a:rPr lang="ru-RU" dirty="0" smtClean="0">
                <a:solidFill>
                  <a:srgbClr val="002060"/>
                </a:solidFill>
              </a:rPr>
              <a:t>параметры модели.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931224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На основе составленных информационной и математической </a:t>
            </a:r>
            <a:r>
              <a:rPr lang="ru-RU" sz="3200" dirty="0" smtClean="0">
                <a:solidFill>
                  <a:srgbClr val="002060"/>
                </a:solidFill>
              </a:rPr>
              <a:t>моделей </a:t>
            </a:r>
            <a:r>
              <a:rPr lang="ru-RU" sz="3200" dirty="0" smtClean="0">
                <a:solidFill>
                  <a:srgbClr val="002060"/>
                </a:solidFill>
              </a:rPr>
              <a:t>составляется </a:t>
            </a:r>
            <a:r>
              <a:rPr lang="ru-RU" sz="3200" b="1" i="1" dirty="0" smtClean="0">
                <a:solidFill>
                  <a:srgbClr val="C00000"/>
                </a:solidFill>
              </a:rPr>
              <a:t>компьютерная </a:t>
            </a:r>
            <a:r>
              <a:rPr lang="ru-RU" sz="3200" b="1" i="1" dirty="0" smtClean="0">
                <a:solidFill>
                  <a:srgbClr val="C00000"/>
                </a:solidFill>
              </a:rPr>
              <a:t>модель.</a:t>
            </a:r>
          </a:p>
          <a:p>
            <a:pPr>
              <a:buNone/>
            </a:pPr>
            <a:endParaRPr lang="ru-RU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Компьютерная модель </a:t>
            </a:r>
            <a:r>
              <a:rPr lang="ru-RU" sz="3200" dirty="0" smtClean="0">
                <a:solidFill>
                  <a:srgbClr val="002060"/>
                </a:solidFill>
              </a:rPr>
              <a:t>непосредственно связана с прикладной программой, с </a:t>
            </a:r>
            <a:r>
              <a:rPr lang="ru-RU" sz="3200" dirty="0" smtClean="0">
                <a:solidFill>
                  <a:srgbClr val="002060"/>
                </a:solidFill>
              </a:rPr>
              <a:t>помощью которой </a:t>
            </a:r>
            <a:r>
              <a:rPr lang="ru-RU" sz="3200" dirty="0" smtClean="0">
                <a:solidFill>
                  <a:srgbClr val="002060"/>
                </a:solidFill>
              </a:rPr>
              <a:t>будет производиться моделирование.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При составлении расчетных таблиц </a:t>
            </a:r>
            <a:r>
              <a:rPr lang="ru-RU" dirty="0" smtClean="0">
                <a:solidFill>
                  <a:srgbClr val="002060"/>
                </a:solidFill>
              </a:rPr>
              <a:t>надо </a:t>
            </a:r>
            <a:r>
              <a:rPr lang="ru-RU" dirty="0" smtClean="0">
                <a:solidFill>
                  <a:srgbClr val="002060"/>
                </a:solidFill>
              </a:rPr>
              <a:t>четко выделить три основные области данных: </a:t>
            </a:r>
            <a:endParaRPr lang="ru-RU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исходные данные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промежуточные </a:t>
            </a:r>
            <a:r>
              <a:rPr lang="ru-RU" b="1" dirty="0" smtClean="0">
                <a:solidFill>
                  <a:srgbClr val="C00000"/>
                </a:solidFill>
              </a:rPr>
              <a:t>расчеты,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результаты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Исходные </a:t>
            </a:r>
            <a:r>
              <a:rPr lang="ru-RU" dirty="0" smtClean="0">
                <a:solidFill>
                  <a:srgbClr val="002060"/>
                </a:solidFill>
              </a:rPr>
              <a:t>данные водятся «вручную</a:t>
            </a:r>
            <a:r>
              <a:rPr lang="ru-RU" dirty="0" smtClean="0">
                <a:solidFill>
                  <a:srgbClr val="002060"/>
                </a:solidFill>
              </a:rPr>
              <a:t>».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Промежуточные </a:t>
            </a:r>
            <a:r>
              <a:rPr lang="ru-RU" dirty="0" smtClean="0">
                <a:solidFill>
                  <a:srgbClr val="002060"/>
                </a:solidFill>
              </a:rPr>
              <a:t>расчеты и результаты </a:t>
            </a:r>
            <a:r>
              <a:rPr lang="ru-RU" dirty="0" smtClean="0">
                <a:solidFill>
                  <a:srgbClr val="002060"/>
                </a:solidFill>
              </a:rPr>
              <a:t>проводятся </a:t>
            </a:r>
            <a:r>
              <a:rPr lang="ru-RU" dirty="0" smtClean="0">
                <a:solidFill>
                  <a:srgbClr val="002060"/>
                </a:solidFill>
              </a:rPr>
              <a:t>по формулам, составленным на основе математической </a:t>
            </a:r>
            <a:r>
              <a:rPr lang="ru-RU" dirty="0" smtClean="0">
                <a:solidFill>
                  <a:srgbClr val="002060"/>
                </a:solidFill>
              </a:rPr>
              <a:t>модели </a:t>
            </a:r>
            <a:r>
              <a:rPr lang="ru-RU" dirty="0" smtClean="0">
                <a:solidFill>
                  <a:srgbClr val="002060"/>
                </a:solidFill>
              </a:rPr>
              <a:t>и записанным по правилам электронных таблиц. В </a:t>
            </a:r>
            <a:r>
              <a:rPr lang="ru-RU" dirty="0" smtClean="0">
                <a:solidFill>
                  <a:srgbClr val="002060"/>
                </a:solidFill>
              </a:rPr>
              <a:t>формулах</a:t>
            </a:r>
            <a:r>
              <a:rPr lang="ru-RU" dirty="0" smtClean="0">
                <a:solidFill>
                  <a:srgbClr val="002060"/>
                </a:solidFill>
              </a:rPr>
              <a:t>, как правило, используются абсолютные ссылки на </a:t>
            </a:r>
            <a:r>
              <a:rPr lang="ru-RU" dirty="0" smtClean="0">
                <a:solidFill>
                  <a:srgbClr val="002060"/>
                </a:solidFill>
              </a:rPr>
              <a:t>исходные </a:t>
            </a:r>
            <a:r>
              <a:rPr lang="ru-RU" dirty="0" smtClean="0">
                <a:solidFill>
                  <a:srgbClr val="002060"/>
                </a:solidFill>
              </a:rPr>
              <a:t>данные и относительные ссылки на промежуточные </a:t>
            </a:r>
            <a:r>
              <a:rPr lang="ru-RU" dirty="0" smtClean="0">
                <a:solidFill>
                  <a:srgbClr val="002060"/>
                </a:solidFill>
              </a:rPr>
              <a:t>расчетные </a:t>
            </a:r>
            <a:r>
              <a:rPr lang="ru-RU" dirty="0" smtClean="0">
                <a:solidFill>
                  <a:srgbClr val="002060"/>
                </a:solidFill>
              </a:rPr>
              <a:t>данные.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800" b="1" dirty="0" smtClean="0">
                <a:solidFill>
                  <a:srgbClr val="C00000"/>
                </a:solidFill>
                <a:latin typeface="Arial Black" pitchFamily="34" charset="0"/>
              </a:rPr>
              <a:t>III </a:t>
            </a:r>
            <a:r>
              <a:rPr lang="ru-RU" sz="4800" b="1" dirty="0" smtClean="0">
                <a:solidFill>
                  <a:srgbClr val="C00000"/>
                </a:solidFill>
                <a:latin typeface="Arial Black" pitchFamily="34" charset="0"/>
              </a:rPr>
              <a:t>этап. </a:t>
            </a: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Компьютерный эксперимент</a:t>
            </a:r>
            <a:endParaRPr lang="ru-RU" sz="48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19256" cy="621330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План эксперимента </a:t>
            </a:r>
            <a:r>
              <a:rPr lang="ru-RU" dirty="0" smtClean="0">
                <a:solidFill>
                  <a:srgbClr val="002060"/>
                </a:solidFill>
              </a:rPr>
              <a:t>должен четко отражать </a:t>
            </a:r>
            <a:r>
              <a:rPr lang="ru-RU" dirty="0" smtClean="0">
                <a:solidFill>
                  <a:srgbClr val="002060"/>
                </a:solidFill>
              </a:rPr>
              <a:t>последовательность </a:t>
            </a:r>
            <a:r>
              <a:rPr lang="ru-RU" dirty="0" smtClean="0">
                <a:solidFill>
                  <a:srgbClr val="002060"/>
                </a:solidFill>
              </a:rPr>
              <a:t>работы с моделью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Первым пунктом такого плана всегда является </a:t>
            </a:r>
            <a:r>
              <a:rPr lang="ru-RU" b="1" i="1" dirty="0" smtClean="0">
                <a:solidFill>
                  <a:srgbClr val="C00000"/>
                </a:solidFill>
              </a:rPr>
              <a:t>тестирование </a:t>
            </a:r>
            <a:r>
              <a:rPr lang="ru-RU" b="1" dirty="0" smtClean="0">
                <a:solidFill>
                  <a:srgbClr val="C00000"/>
                </a:solidFill>
              </a:rPr>
              <a:t>модели</a:t>
            </a:r>
            <a:r>
              <a:rPr lang="ru-RU" dirty="0" smtClean="0">
                <a:solidFill>
                  <a:srgbClr val="002060"/>
                </a:solidFill>
              </a:rPr>
              <a:t>. Тестирование в электронных таблицах начинается с </a:t>
            </a:r>
            <a:r>
              <a:rPr lang="ru-RU" dirty="0" smtClean="0">
                <a:solidFill>
                  <a:srgbClr val="002060"/>
                </a:solidFill>
              </a:rPr>
              <a:t>проверки </a:t>
            </a:r>
            <a:r>
              <a:rPr lang="ru-RU" dirty="0" smtClean="0">
                <a:solidFill>
                  <a:srgbClr val="002060"/>
                </a:solidFill>
              </a:rPr>
              <a:t>правильности введения данных и формул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Для проверки правильности алгоритма построения модели </a:t>
            </a:r>
            <a:r>
              <a:rPr lang="ru-RU" dirty="0" smtClean="0">
                <a:solidFill>
                  <a:srgbClr val="002060"/>
                </a:solidFill>
              </a:rPr>
              <a:t>используется </a:t>
            </a:r>
            <a:r>
              <a:rPr lang="ru-RU" dirty="0" smtClean="0">
                <a:solidFill>
                  <a:srgbClr val="002060"/>
                </a:solidFill>
              </a:rPr>
              <a:t>тестовый набор исходных данных, для которых </a:t>
            </a:r>
            <a:r>
              <a:rPr lang="ru-RU" dirty="0" smtClean="0">
                <a:solidFill>
                  <a:srgbClr val="002060"/>
                </a:solidFill>
              </a:rPr>
              <a:t>известен </a:t>
            </a:r>
            <a:r>
              <a:rPr lang="ru-RU" dirty="0" smtClean="0">
                <a:solidFill>
                  <a:srgbClr val="002060"/>
                </a:solidFill>
              </a:rPr>
              <a:t>или заранее определен другими способами конечный результат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В плане должен быть предусмотрен эксперимент или серия экспериментов, удовлетворяющих целям моделирования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Каждый эксперимент должен сопровождаться осмыслением результатов, которые станут основой анализа результатов </a:t>
            </a:r>
            <a:r>
              <a:rPr lang="ru-RU" dirty="0" smtClean="0">
                <a:solidFill>
                  <a:srgbClr val="002060"/>
                </a:solidFill>
              </a:rPr>
              <a:t>моделирования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C00000"/>
                </a:solidFill>
                <a:latin typeface="Arial Black" pitchFamily="34" charset="0"/>
              </a:rPr>
              <a:t>IV </a:t>
            </a:r>
            <a:r>
              <a:rPr lang="ru-RU" sz="4800" b="1" dirty="0" smtClean="0">
                <a:solidFill>
                  <a:srgbClr val="C00000"/>
                </a:solidFill>
                <a:latin typeface="Arial Black" pitchFamily="34" charset="0"/>
              </a:rPr>
              <a:t>этап. </a:t>
            </a:r>
            <a:endParaRPr lang="ru-RU" sz="48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Анализ </a:t>
            </a: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результатов моделирования</a:t>
            </a:r>
            <a:endParaRPr lang="ru-RU" sz="48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285312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</a:rPr>
              <a:t>Заключительным этапом моделирования является анализ </a:t>
            </a:r>
            <a:r>
              <a:rPr lang="ru-RU" sz="3200" dirty="0" smtClean="0">
                <a:solidFill>
                  <a:srgbClr val="002060"/>
                </a:solidFill>
              </a:rPr>
              <a:t>модели</a:t>
            </a:r>
            <a:r>
              <a:rPr lang="ru-RU" sz="3200" dirty="0" smtClean="0">
                <a:solidFill>
                  <a:srgbClr val="002060"/>
                </a:solidFill>
              </a:rPr>
              <a:t>. По полученным расчетным данным проверяется, насколько расчеты отвечают нашему представлению и целям </a:t>
            </a:r>
            <a:r>
              <a:rPr lang="ru-RU" sz="3200" dirty="0" smtClean="0">
                <a:solidFill>
                  <a:srgbClr val="002060"/>
                </a:solidFill>
              </a:rPr>
              <a:t>моделирования</a:t>
            </a:r>
            <a:r>
              <a:rPr lang="ru-RU" sz="3200" dirty="0" smtClean="0">
                <a:solidFill>
                  <a:srgbClr val="002060"/>
                </a:solidFill>
              </a:rPr>
              <a:t>. </a:t>
            </a:r>
            <a:endParaRPr lang="ru-RU" sz="3200" smtClean="0">
              <a:solidFill>
                <a:srgbClr val="002060"/>
              </a:solidFill>
            </a:endParaRPr>
          </a:p>
          <a:p>
            <a:r>
              <a:rPr lang="ru-RU" sz="3200" smtClean="0">
                <a:solidFill>
                  <a:srgbClr val="002060"/>
                </a:solidFill>
              </a:rPr>
              <a:t>Важным </a:t>
            </a:r>
            <a:r>
              <a:rPr lang="ru-RU" sz="3200" dirty="0" smtClean="0">
                <a:solidFill>
                  <a:srgbClr val="002060"/>
                </a:solidFill>
              </a:rPr>
              <a:t>качеством исследователя является умение увидеть в числах реальный объект или процесс.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b="1" dirty="0">
                <a:solidFill>
                  <a:srgbClr val="C00000"/>
                </a:solidFill>
              </a:rPr>
              <a:t>Моделирование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dirty="0"/>
              <a:t>		</a:t>
            </a:r>
            <a:r>
              <a:rPr lang="ru-RU" sz="3600" b="1" dirty="0">
                <a:solidFill>
                  <a:srgbClr val="002060"/>
                </a:solidFill>
              </a:rPr>
              <a:t>Процесс построения моделей для решения поставленной задачи, т.е. </a:t>
            </a:r>
            <a:r>
              <a:rPr lang="ru-RU" sz="3600" b="1" dirty="0" smtClean="0">
                <a:solidFill>
                  <a:srgbClr val="002060"/>
                </a:solidFill>
              </a:rPr>
              <a:t>выделение </a:t>
            </a:r>
            <a:r>
              <a:rPr lang="ru-RU" sz="3600" b="1" dirty="0">
                <a:solidFill>
                  <a:srgbClr val="002060"/>
                </a:solidFill>
              </a:rPr>
              <a:t>основных элементов рассматриваемого объекта и связей между ними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49694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Среда  электронных таблиц – это инструмент, который виртуозно и быстро выполняет трудоёмкую работу по расчёту и пересчёту количества характеристик исследуемого объекта или процесса.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4 этапа моделирования в электронных таблицах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1 этап </a:t>
            </a:r>
            <a:r>
              <a:rPr lang="ru-RU" sz="3200" dirty="0" smtClean="0">
                <a:solidFill>
                  <a:srgbClr val="002060"/>
                </a:solidFill>
              </a:rPr>
              <a:t>- Постановка задачи</a:t>
            </a:r>
          </a:p>
          <a:p>
            <a:pPr marL="457200" indent="-457200">
              <a:buClr>
                <a:srgbClr val="002060"/>
              </a:buClr>
              <a:buNone/>
            </a:pPr>
            <a:endParaRPr lang="ru-RU" sz="3200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2 этап </a:t>
            </a:r>
            <a:r>
              <a:rPr lang="ru-RU" sz="3200" dirty="0" smtClean="0">
                <a:solidFill>
                  <a:srgbClr val="002060"/>
                </a:solidFill>
              </a:rPr>
              <a:t>- Разработка модели</a:t>
            </a:r>
          </a:p>
          <a:p>
            <a:pPr marL="457200" indent="-457200">
              <a:buClr>
                <a:srgbClr val="002060"/>
              </a:buClr>
              <a:buNone/>
            </a:pPr>
            <a:endParaRPr lang="ru-RU" sz="3200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3 этап </a:t>
            </a:r>
            <a:r>
              <a:rPr lang="ru-RU" sz="3200" dirty="0" smtClean="0">
                <a:solidFill>
                  <a:srgbClr val="002060"/>
                </a:solidFill>
              </a:rPr>
              <a:t>– Компьютерный эксперимент</a:t>
            </a:r>
          </a:p>
          <a:p>
            <a:pPr marL="457200" indent="-457200">
              <a:buClr>
                <a:srgbClr val="002060"/>
              </a:buClr>
              <a:buNone/>
            </a:pPr>
            <a:endParaRPr lang="ru-RU" sz="3200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4 этап </a:t>
            </a:r>
            <a:r>
              <a:rPr lang="ru-RU" sz="3200" dirty="0" smtClean="0">
                <a:solidFill>
                  <a:srgbClr val="002060"/>
                </a:solidFill>
              </a:rPr>
              <a:t>– Анализ результатов</a:t>
            </a:r>
          </a:p>
          <a:p>
            <a:pPr marL="457200" indent="-457200">
              <a:buClr>
                <a:srgbClr val="002060"/>
              </a:buClr>
              <a:buNone/>
            </a:pPr>
            <a:endParaRPr lang="ru-RU" sz="3200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640960" cy="223224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Arial Black" pitchFamily="34" charset="0"/>
              </a:rPr>
              <a:t>I </a:t>
            </a:r>
            <a:r>
              <a:rPr lang="ru-RU" sz="4800" b="1" dirty="0" smtClean="0">
                <a:solidFill>
                  <a:srgbClr val="C00000"/>
                </a:solidFill>
                <a:latin typeface="Arial Black" pitchFamily="34" charset="0"/>
              </a:rPr>
              <a:t>этап. </a:t>
            </a:r>
            <a:r>
              <a:rPr lang="ru-RU" sz="48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Постановка </a:t>
            </a:r>
            <a: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  <a:t>задачи</a:t>
            </a:r>
            <a:br>
              <a:rPr lang="ru-RU" sz="4800" b="1" dirty="0" smtClean="0">
                <a:solidFill>
                  <a:srgbClr val="002060"/>
                </a:solidFill>
                <a:latin typeface="Arial Black" pitchFamily="34" charset="0"/>
              </a:rPr>
            </a:br>
            <a:endParaRPr lang="ru-RU" sz="48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208912" cy="60692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1 группа «что </a:t>
            </a:r>
            <a:r>
              <a:rPr lang="ru-RU" sz="3200" b="1" i="1" dirty="0" smtClean="0">
                <a:solidFill>
                  <a:srgbClr val="002060"/>
                </a:solidFill>
              </a:rPr>
              <a:t>будет, если...» </a:t>
            </a:r>
            <a:endParaRPr lang="ru-RU" sz="32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исследовать, как изменятся характеристики объекта при некотором воздействии на него</a:t>
            </a:r>
            <a:r>
              <a:rPr lang="ru-RU" sz="3200" b="1" i="1" dirty="0" smtClean="0">
                <a:solidFill>
                  <a:srgbClr val="C00000"/>
                </a:solidFill>
              </a:rPr>
              <a:t>.</a:t>
            </a:r>
            <a:endParaRPr lang="en-US" sz="32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32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Например: </a:t>
            </a:r>
            <a:r>
              <a:rPr lang="ru-RU" sz="2800" dirty="0" smtClean="0">
                <a:solidFill>
                  <a:srgbClr val="002060"/>
                </a:solidFill>
              </a:rPr>
              <a:t>как </a:t>
            </a:r>
            <a:r>
              <a:rPr lang="ru-RU" sz="2800" dirty="0" smtClean="0">
                <a:solidFill>
                  <a:srgbClr val="002060"/>
                </a:solidFill>
              </a:rPr>
              <a:t>изменится скорость автомобиля через </a:t>
            </a:r>
            <a:r>
              <a:rPr lang="ru-RU" sz="2800" dirty="0" smtClean="0">
                <a:solidFill>
                  <a:srgbClr val="002060"/>
                </a:solidFill>
              </a:rPr>
              <a:t>6 </a:t>
            </a:r>
            <a:r>
              <a:rPr lang="ru-RU" sz="2800" dirty="0" smtClean="0">
                <a:solidFill>
                  <a:srgbClr val="002060"/>
                </a:solidFill>
              </a:rPr>
              <a:t>сек, если он движется </a:t>
            </a:r>
            <a:r>
              <a:rPr lang="ru-RU" sz="2800" dirty="0" smtClean="0">
                <a:solidFill>
                  <a:srgbClr val="002060"/>
                </a:solidFill>
              </a:rPr>
              <a:t>прямолинейно </a:t>
            </a:r>
            <a:r>
              <a:rPr lang="ru-RU" sz="2800" dirty="0" smtClean="0">
                <a:solidFill>
                  <a:srgbClr val="002060"/>
                </a:solidFill>
              </a:rPr>
              <a:t>и равноускоренно с начальной скоростью 3 м/с и ускорением 0,5 м/с</a:t>
            </a:r>
            <a:r>
              <a:rPr lang="ru-RU" sz="2800" baseline="30000" dirty="0" smtClean="0">
                <a:solidFill>
                  <a:srgbClr val="002060"/>
                </a:solidFill>
              </a:rPr>
              <a:t>2</a:t>
            </a:r>
            <a:r>
              <a:rPr lang="ru-RU" sz="2800" dirty="0" smtClean="0">
                <a:solidFill>
                  <a:srgbClr val="002060"/>
                </a:solidFill>
              </a:rPr>
              <a:t>?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Ответ, рассчитанный по </a:t>
            </a:r>
            <a:r>
              <a:rPr lang="ru-RU" sz="2800" dirty="0" smtClean="0">
                <a:solidFill>
                  <a:srgbClr val="C00000"/>
                </a:solidFill>
              </a:rPr>
              <a:t>формуле </a:t>
            </a:r>
            <a:r>
              <a:rPr lang="en-US" sz="2800" dirty="0" smtClean="0">
                <a:solidFill>
                  <a:srgbClr val="C00000"/>
                </a:solidFill>
              </a:rPr>
              <a:t>v = v</a:t>
            </a:r>
            <a:r>
              <a:rPr lang="en-US" sz="2800" baseline="-25000" dirty="0" smtClean="0">
                <a:solidFill>
                  <a:srgbClr val="C00000"/>
                </a:solidFill>
              </a:rPr>
              <a:t>0 </a:t>
            </a:r>
            <a:r>
              <a:rPr lang="en-US" sz="2800" dirty="0" smtClean="0">
                <a:solidFill>
                  <a:srgbClr val="C00000"/>
                </a:solidFill>
              </a:rPr>
              <a:t>+ at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после </a:t>
            </a:r>
            <a:r>
              <a:rPr lang="ru-RU" sz="2800" dirty="0" smtClean="0">
                <a:solidFill>
                  <a:srgbClr val="C00000"/>
                </a:solidFill>
              </a:rPr>
              <a:t>подстановки </a:t>
            </a:r>
            <a:r>
              <a:rPr lang="ru-RU" sz="2800" dirty="0" smtClean="0">
                <a:solidFill>
                  <a:srgbClr val="C00000"/>
                </a:solidFill>
              </a:rPr>
              <a:t>исходных значений </a:t>
            </a:r>
            <a:r>
              <a:rPr lang="ru-RU" sz="2800" dirty="0" smtClean="0">
                <a:solidFill>
                  <a:srgbClr val="C00000"/>
                </a:solidFill>
              </a:rPr>
              <a:t>3+0,5•6=6 </a:t>
            </a:r>
            <a:r>
              <a:rPr lang="ru-RU" sz="2800" dirty="0" smtClean="0">
                <a:solidFill>
                  <a:srgbClr val="C00000"/>
                </a:solidFill>
              </a:rPr>
              <a:t>м/с, и есть результат </a:t>
            </a:r>
            <a:r>
              <a:rPr lang="ru-RU" sz="2800" dirty="0" smtClean="0">
                <a:solidFill>
                  <a:srgbClr val="C00000"/>
                </a:solidFill>
              </a:rPr>
              <a:t>расчета </a:t>
            </a:r>
            <a:r>
              <a:rPr lang="ru-RU" sz="2800" dirty="0" smtClean="0">
                <a:solidFill>
                  <a:srgbClr val="C00000"/>
                </a:solidFill>
              </a:rPr>
              <a:t>модели.</a:t>
            </a:r>
          </a:p>
          <a:p>
            <a:pPr algn="ctr">
              <a:buNone/>
            </a:pP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</a:t>
            </a:r>
            <a:r>
              <a:rPr lang="ru-RU" b="1" dirty="0" smtClean="0">
                <a:solidFill>
                  <a:srgbClr val="002060"/>
                </a:solidFill>
              </a:rPr>
              <a:t>будет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i="1" dirty="0" smtClean="0">
                <a:solidFill>
                  <a:srgbClr val="002060"/>
                </a:solidFill>
              </a:rPr>
              <a:t>если изменять исходные данные в заданном диапазоне с </a:t>
            </a:r>
            <a:r>
              <a:rPr lang="ru-RU" b="1" i="1" dirty="0" smtClean="0">
                <a:solidFill>
                  <a:srgbClr val="002060"/>
                </a:solidFill>
              </a:rPr>
              <a:t>некоторым </a:t>
            </a:r>
            <a:r>
              <a:rPr lang="ru-RU" b="1" i="1" dirty="0" smtClean="0">
                <a:solidFill>
                  <a:srgbClr val="002060"/>
                </a:solidFill>
              </a:rPr>
              <a:t>шагом? </a:t>
            </a:r>
            <a:r>
              <a:rPr lang="ru-RU" b="1" dirty="0" smtClean="0">
                <a:solidFill>
                  <a:srgbClr val="002060"/>
                </a:solidFill>
              </a:rPr>
              <a:t>Такое исследование помогает проследить зависимость параметров объекта от исходных данных. Более широкая </a:t>
            </a:r>
            <a:r>
              <a:rPr lang="ru-RU" b="1" dirty="0" smtClean="0">
                <a:solidFill>
                  <a:srgbClr val="002060"/>
                </a:solidFill>
              </a:rPr>
              <a:t>постановка </a:t>
            </a:r>
            <a:r>
              <a:rPr lang="ru-RU" b="1" dirty="0" smtClean="0">
                <a:solidFill>
                  <a:srgbClr val="002060"/>
                </a:solidFill>
              </a:rPr>
              <a:t>задач этой группы называется 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«анализ чувствительности»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Для приведенного выше примера задание звучало бы шире: как изменится скорость автомобиля через 3, 6, 9, 12, 15 и 18 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8147248" cy="6213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2 группа </a:t>
            </a:r>
            <a:r>
              <a:rPr lang="ru-RU" sz="3200" b="1" i="1" dirty="0" smtClean="0">
                <a:solidFill>
                  <a:srgbClr val="002060"/>
                </a:solidFill>
              </a:rPr>
              <a:t>«как сделать, чтобы...».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какое </a:t>
            </a:r>
            <a:r>
              <a:rPr lang="ru-RU" sz="3200" b="1" i="1" dirty="0" smtClean="0">
                <a:solidFill>
                  <a:srgbClr val="C00000"/>
                </a:solidFill>
              </a:rPr>
              <a:t>надо произвести воздействие на объект, чтобы его параметры удовлетворяли </a:t>
            </a:r>
            <a:r>
              <a:rPr lang="ru-RU" sz="3200" b="1" i="1" dirty="0" smtClean="0">
                <a:solidFill>
                  <a:srgbClr val="C00000"/>
                </a:solidFill>
              </a:rPr>
              <a:t>некоторому </a:t>
            </a:r>
            <a:r>
              <a:rPr lang="ru-RU" sz="3200" b="1" i="1" dirty="0" smtClean="0">
                <a:solidFill>
                  <a:srgbClr val="C00000"/>
                </a:solidFill>
              </a:rPr>
              <a:t>заданному условию</a:t>
            </a:r>
            <a:r>
              <a:rPr lang="ru-RU" sz="3200" b="1" i="1" dirty="0" smtClean="0">
                <a:solidFill>
                  <a:srgbClr val="C00000"/>
                </a:solidFill>
              </a:rPr>
              <a:t>.</a:t>
            </a:r>
            <a:endParaRPr lang="en-US" sz="32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Например: </a:t>
            </a:r>
            <a:r>
              <a:rPr lang="ru-RU" sz="2800" dirty="0" smtClean="0">
                <a:solidFill>
                  <a:srgbClr val="002060"/>
                </a:solidFill>
              </a:rPr>
              <a:t>Какое </a:t>
            </a:r>
            <a:r>
              <a:rPr lang="ru-RU" sz="2800" dirty="0" smtClean="0">
                <a:solidFill>
                  <a:srgbClr val="002060"/>
                </a:solidFill>
              </a:rPr>
              <a:t>количество реактивного топлива надо заложить в космическую ракету, чтобы вывести ее на орбиту с первой космической </a:t>
            </a:r>
            <a:r>
              <a:rPr lang="ru-RU" sz="2800" dirty="0" smtClean="0">
                <a:solidFill>
                  <a:srgbClr val="002060"/>
                </a:solidFill>
              </a:rPr>
              <a:t>скоростью</a:t>
            </a:r>
            <a:r>
              <a:rPr lang="ru-RU" sz="2800" dirty="0" smtClean="0">
                <a:solidFill>
                  <a:srgbClr val="002060"/>
                </a:solidFill>
              </a:rPr>
              <a:t>?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002060"/>
              </a:buClr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Решается </a:t>
            </a:r>
            <a:r>
              <a:rPr lang="ru-RU" b="1" dirty="0" smtClean="0">
                <a:solidFill>
                  <a:srgbClr val="002060"/>
                </a:solidFill>
              </a:rPr>
              <a:t>задача </a:t>
            </a:r>
            <a:r>
              <a:rPr lang="ru-RU" b="1" i="1" dirty="0" smtClean="0">
                <a:solidFill>
                  <a:srgbClr val="002060"/>
                </a:solidFill>
              </a:rPr>
              <a:t>«что будет, если...».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Проводится </a:t>
            </a:r>
            <a:r>
              <a:rPr lang="ru-RU" b="1" dirty="0" smtClean="0">
                <a:solidFill>
                  <a:srgbClr val="002060"/>
                </a:solidFill>
              </a:rPr>
              <a:t>построение расчетных таблиц по аналогичным </a:t>
            </a:r>
            <a:r>
              <a:rPr lang="ru-RU" b="1" dirty="0" smtClean="0">
                <a:solidFill>
                  <a:srgbClr val="002060"/>
                </a:solidFill>
              </a:rPr>
              <a:t>формулам </a:t>
            </a:r>
            <a:r>
              <a:rPr lang="ru-RU" b="1" dirty="0" smtClean="0">
                <a:solidFill>
                  <a:srgbClr val="002060"/>
                </a:solidFill>
              </a:rPr>
              <a:t>с изменением исходных данных в некотором диапазоне — </a:t>
            </a:r>
            <a:r>
              <a:rPr lang="ru-RU" b="1" i="1" dirty="0" smtClean="0">
                <a:solidFill>
                  <a:srgbClr val="002060"/>
                </a:solidFill>
              </a:rPr>
              <a:t>«</a:t>
            </a:r>
            <a:r>
              <a:rPr lang="ru-RU" b="1" i="1" dirty="0" smtClean="0">
                <a:solidFill>
                  <a:srgbClr val="002060"/>
                </a:solidFill>
              </a:rPr>
              <a:t>анализ </a:t>
            </a:r>
            <a:r>
              <a:rPr lang="ru-RU" b="1" i="1" dirty="0" smtClean="0">
                <a:solidFill>
                  <a:srgbClr val="002060"/>
                </a:solidFill>
              </a:rPr>
              <a:t>чувствительности». 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По </a:t>
            </a:r>
            <a:r>
              <a:rPr lang="ru-RU" b="1" dirty="0" smtClean="0">
                <a:solidFill>
                  <a:srgbClr val="002060"/>
                </a:solidFill>
              </a:rPr>
              <a:t>таблицам проводится анализ </a:t>
            </a:r>
            <a:r>
              <a:rPr lang="ru-RU" b="1" dirty="0" smtClean="0">
                <a:solidFill>
                  <a:srgbClr val="002060"/>
                </a:solidFill>
              </a:rPr>
              <a:t>зависимости </a:t>
            </a:r>
            <a:r>
              <a:rPr lang="ru-RU" b="1" dirty="0" smtClean="0">
                <a:solidFill>
                  <a:srgbClr val="002060"/>
                </a:solidFill>
              </a:rPr>
              <a:t>параметров модели от исходных данных. А в результате </a:t>
            </a:r>
            <a:r>
              <a:rPr lang="ru-RU" b="1" dirty="0" smtClean="0">
                <a:solidFill>
                  <a:srgbClr val="002060"/>
                </a:solidFill>
              </a:rPr>
              <a:t>анализа </a:t>
            </a:r>
            <a:r>
              <a:rPr lang="ru-RU" b="1" dirty="0" smtClean="0">
                <a:solidFill>
                  <a:srgbClr val="002060"/>
                </a:solidFill>
              </a:rPr>
              <a:t>производится подбор исходных данных с тем, чтобы модель удовлетворяла проектируемым свойствам — «как </a:t>
            </a:r>
            <a:r>
              <a:rPr lang="ru-RU" b="1" i="1" dirty="0" smtClean="0">
                <a:solidFill>
                  <a:srgbClr val="002060"/>
                </a:solidFill>
              </a:rPr>
              <a:t>сделать, чтобы...». 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Разработка </a:t>
            </a:r>
            <a:r>
              <a:rPr lang="ru-RU" b="1" dirty="0" smtClean="0">
                <a:solidFill>
                  <a:srgbClr val="002060"/>
                </a:solidFill>
              </a:rPr>
              <a:t>модели не будет успешной, если четко не </a:t>
            </a:r>
            <a:r>
              <a:rPr lang="ru-RU" b="1" dirty="0" smtClean="0">
                <a:solidFill>
                  <a:srgbClr val="002060"/>
                </a:solidFill>
              </a:rPr>
              <a:t>сформулировать </a:t>
            </a:r>
            <a:r>
              <a:rPr lang="ru-RU" b="1" i="1" dirty="0" smtClean="0">
                <a:solidFill>
                  <a:srgbClr val="002060"/>
                </a:solidFill>
              </a:rPr>
              <a:t>цели </a:t>
            </a:r>
            <a:r>
              <a:rPr lang="ru-RU" b="1" dirty="0" smtClean="0">
                <a:solidFill>
                  <a:srgbClr val="002060"/>
                </a:solidFill>
              </a:rPr>
              <a:t>моделирования.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457200" indent="-45720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Часто </a:t>
            </a:r>
            <a:r>
              <a:rPr lang="ru-RU" b="1" dirty="0" smtClean="0">
                <a:solidFill>
                  <a:srgbClr val="C00000"/>
                </a:solidFill>
              </a:rPr>
              <a:t>целью является найти ответ на вопрос, поставленный в формулировке задачи.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659</Words>
  <Application>Microsoft Office PowerPoint</Application>
  <PresentationFormat>Экран (4:3)</PresentationFormat>
  <Paragraphs>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ЭТАПЫ МОДЕЛИРОВАНИЯ В ЭЛЕКТРОННЫХ ТАБЛИЦАХ</vt:lpstr>
      <vt:lpstr>Моделирование </vt:lpstr>
      <vt:lpstr>Слайд 3</vt:lpstr>
      <vt:lpstr>4 этапа моделирования в электронных таблицах</vt:lpstr>
      <vt:lpstr>I этап.  Постановка задачи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МОДЕЛИРОВАНИЯ В ЭЛЕКТРОННЫХ ТАБЛИЦАХ</dc:title>
  <cp:lastModifiedBy>Людмила Николаевна</cp:lastModifiedBy>
  <cp:revision>6</cp:revision>
  <dcterms:modified xsi:type="dcterms:W3CDTF">2010-11-10T08:27:55Z</dcterms:modified>
</cp:coreProperties>
</file>