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  <p:sldId id="265" r:id="rId6"/>
    <p:sldId id="261" r:id="rId7"/>
    <p:sldId id="263" r:id="rId8"/>
    <p:sldId id="264" r:id="rId9"/>
    <p:sldId id="262" r:id="rId10"/>
    <p:sldId id="266" r:id="rId11"/>
    <p:sldId id="267" r:id="rId12"/>
    <p:sldId id="268" r:id="rId13"/>
    <p:sldId id="270" r:id="rId14"/>
    <p:sldId id="271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96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74F766-6F16-4C8F-9706-345C5656F2AA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2FC692-E551-4DFB-9BC6-7805C90798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74F766-6F16-4C8F-9706-345C5656F2AA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2FC692-E551-4DFB-9BC6-7805C90798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74F766-6F16-4C8F-9706-345C5656F2AA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2FC692-E551-4DFB-9BC6-7805C90798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74F766-6F16-4C8F-9706-345C5656F2AA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2FC692-E551-4DFB-9BC6-7805C90798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74F766-6F16-4C8F-9706-345C5656F2AA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2FC692-E551-4DFB-9BC6-7805C90798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74F766-6F16-4C8F-9706-345C5656F2AA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2FC692-E551-4DFB-9BC6-7805C90798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74F766-6F16-4C8F-9706-345C5656F2AA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2FC692-E551-4DFB-9BC6-7805C90798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74F766-6F16-4C8F-9706-345C5656F2AA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2FC692-E551-4DFB-9BC6-7805C90798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74F766-6F16-4C8F-9706-345C5656F2AA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2FC692-E551-4DFB-9BC6-7805C90798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74F766-6F16-4C8F-9706-345C5656F2AA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2FC692-E551-4DFB-9BC6-7805C90798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74F766-6F16-4C8F-9706-345C5656F2AA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2FC692-E551-4DFB-9BC6-7805C90798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074F766-6F16-4C8F-9706-345C5656F2AA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22FC692-E551-4DFB-9BC6-7805C90798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Основы обработки графических изображений.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ru-RU" sz="4000" i="1" u="sng" dirty="0" smtClean="0">
                <a:solidFill>
                  <a:srgbClr val="FF0000"/>
                </a:solidFill>
              </a:rPr>
              <a:t>Что такое </a:t>
            </a:r>
            <a:r>
              <a:rPr lang="en-US" sz="4000" i="1" u="sng" dirty="0" smtClean="0">
                <a:solidFill>
                  <a:srgbClr val="FF0000"/>
                </a:solidFill>
              </a:rPr>
              <a:t>Paint?</a:t>
            </a:r>
            <a:endParaRPr lang="ru-RU" sz="4000" i="1" u="sng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1" y="3233485"/>
            <a:ext cx="3412671" cy="2981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Палитра цветов.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Paint </a:t>
            </a:r>
            <a:r>
              <a:rPr lang="ru-RU" dirty="0" smtClean="0"/>
              <a:t>позволяет работать сразу с двумя цветами: </a:t>
            </a:r>
            <a:r>
              <a:rPr lang="ru-RU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основным цветом </a:t>
            </a:r>
            <a:r>
              <a:rPr lang="ru-RU" dirty="0" smtClean="0"/>
              <a:t>и </a:t>
            </a:r>
            <a:r>
              <a:rPr lang="ru-RU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цветом фона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u="sng" dirty="0" smtClean="0"/>
              <a:t>Для выбора</a:t>
            </a:r>
            <a:r>
              <a:rPr lang="ru-RU" dirty="0" smtClean="0"/>
              <a:t>:</a:t>
            </a:r>
          </a:p>
          <a:p>
            <a:r>
              <a:rPr lang="ru-RU" dirty="0" smtClean="0"/>
              <a:t>текущего </a:t>
            </a:r>
            <a:r>
              <a:rPr lang="ru-RU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основного цвета </a:t>
            </a:r>
            <a:r>
              <a:rPr lang="ru-RU" dirty="0" smtClean="0"/>
              <a:t>- </a:t>
            </a:r>
            <a:r>
              <a:rPr lang="ru-RU" b="1" i="1" dirty="0" smtClean="0"/>
              <a:t>левая </a:t>
            </a:r>
            <a:r>
              <a:rPr lang="ru-RU" dirty="0" smtClean="0"/>
              <a:t>кнопка мыши.</a:t>
            </a:r>
          </a:p>
          <a:p>
            <a:r>
              <a:rPr lang="ru-RU" dirty="0" smtClean="0"/>
              <a:t>текущего </a:t>
            </a:r>
            <a:r>
              <a:rPr lang="ru-RU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цвета фона </a:t>
            </a:r>
            <a:r>
              <a:rPr lang="ru-RU" dirty="0" smtClean="0"/>
              <a:t>- </a:t>
            </a:r>
            <a:r>
              <a:rPr lang="ru-RU" b="1" i="1" dirty="0" smtClean="0"/>
              <a:t>правая</a:t>
            </a:r>
            <a:r>
              <a:rPr lang="ru-RU" i="1" dirty="0" smtClean="0"/>
              <a:t> </a:t>
            </a:r>
            <a:r>
              <a:rPr lang="ru-RU" dirty="0" smtClean="0"/>
              <a:t>кнопка мыши.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3071810"/>
            <a:ext cx="6400800" cy="292895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Принцип формирования цвета.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smtClean="0"/>
              <a:t>Пункт меню </a:t>
            </a:r>
            <a:r>
              <a:rPr lang="en-US" sz="2400" dirty="0" smtClean="0"/>
              <a:t>[</a:t>
            </a:r>
            <a:r>
              <a:rPr lang="ru-RU" sz="2400" dirty="0" smtClean="0"/>
              <a:t>Параметры</a:t>
            </a:r>
            <a:r>
              <a:rPr lang="en-US" sz="2400" dirty="0" smtClean="0"/>
              <a:t>]</a:t>
            </a:r>
            <a:r>
              <a:rPr lang="ru-RU" sz="2400" dirty="0" smtClean="0"/>
              <a:t>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[</a:t>
            </a:r>
            <a:r>
              <a:rPr lang="ru-RU" sz="2400" dirty="0" smtClean="0"/>
              <a:t>Изменить палитру…</a:t>
            </a:r>
            <a:r>
              <a:rPr lang="en-US" sz="2400" dirty="0" smtClean="0"/>
              <a:t>]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285728"/>
            <a:ext cx="6400800" cy="2643206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Bookman Old Style" pitchFamily="18" charset="0"/>
              </a:rPr>
              <a:t>В палитре представлен встроенный набор цветов. Каждый цвет – это результат смешения в определенной пропорции трех «первичных» цветов: </a:t>
            </a:r>
            <a:r>
              <a:rPr lang="ru-RU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красного</a:t>
            </a:r>
            <a:r>
              <a:rPr lang="ru-RU" sz="3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, </a:t>
            </a:r>
            <a:r>
              <a:rPr lang="ru-RU" sz="36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зеленого</a:t>
            </a:r>
            <a:r>
              <a:rPr lang="ru-RU" sz="3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latin typeface="Bookman Old Style" pitchFamily="18" charset="0"/>
              </a:rPr>
              <a:t>и </a:t>
            </a:r>
            <a:r>
              <a:rPr lang="ru-RU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синего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.</a:t>
            </a:r>
            <a:endParaRPr lang="ru-RU" dirty="0">
              <a:latin typeface="Bookman Old Style" pitchFamily="18" charset="0"/>
            </a:endParaRPr>
          </a:p>
        </p:txBody>
      </p:sp>
      <p:sp>
        <p:nvSpPr>
          <p:cNvPr id="4" name="Улыбающееся лицо 3"/>
          <p:cNvSpPr/>
          <p:nvPr/>
        </p:nvSpPr>
        <p:spPr>
          <a:xfrm>
            <a:off x="214282" y="214290"/>
            <a:ext cx="1071570" cy="928694"/>
          </a:xfrm>
          <a:prstGeom prst="smileyFac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лыбающееся лицо 4"/>
          <p:cNvSpPr/>
          <p:nvPr/>
        </p:nvSpPr>
        <p:spPr>
          <a:xfrm>
            <a:off x="1000100" y="1000108"/>
            <a:ext cx="1000132" cy="1000132"/>
          </a:xfrm>
          <a:prstGeom prst="smileyFace">
            <a:avLst>
              <a:gd name="adj" fmla="val 3739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лыбающееся лицо 5"/>
          <p:cNvSpPr/>
          <p:nvPr/>
        </p:nvSpPr>
        <p:spPr>
          <a:xfrm>
            <a:off x="142844" y="1571612"/>
            <a:ext cx="928694" cy="1000132"/>
          </a:xfrm>
          <a:prstGeom prst="smileyFace">
            <a:avLst>
              <a:gd name="adj" fmla="val 4653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Вертикальный свиток 6"/>
          <p:cNvSpPr/>
          <p:nvPr/>
        </p:nvSpPr>
        <p:spPr>
          <a:xfrm>
            <a:off x="357158" y="2928934"/>
            <a:ext cx="1643074" cy="3429024"/>
          </a:xfrm>
          <a:prstGeom prst="verticalScroll">
            <a:avLst/>
          </a:prstGeom>
          <a:blipFill>
            <a:blip r:embed="rId2"/>
            <a:tile tx="0" ty="0" sx="100000" sy="100000" flip="none" algn="tl"/>
          </a:blipFill>
          <a:scene3d>
            <a:camera prst="orthographicFront">
              <a:rot lat="0" lon="21299997" rev="0"/>
            </a:camera>
            <a:lightRig rig="threePt" dir="t">
              <a:rot lat="0" lon="0" rev="1200000"/>
            </a:lightRig>
          </a:scene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255 </a:t>
            </a:r>
            <a:r>
              <a:rPr lang="ru-RU" dirty="0" smtClean="0"/>
              <a:t>частей из этих цветов дают </a:t>
            </a:r>
            <a:r>
              <a:rPr lang="ru-RU" u="sng" dirty="0" smtClean="0"/>
              <a:t>белый </a:t>
            </a:r>
            <a:r>
              <a:rPr lang="ru-RU" dirty="0" smtClean="0"/>
              <a:t>цвет, а «нуль» частей - </a:t>
            </a:r>
            <a:r>
              <a:rPr lang="ru-RU" u="sng" dirty="0" smtClean="0"/>
              <a:t>черный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Атрибуты изображения.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 smtClean="0"/>
              <a:t>Размеры картинки в </a:t>
            </a:r>
            <a:r>
              <a:rPr lang="en-US" dirty="0" smtClean="0"/>
              <a:t>Paint </a:t>
            </a:r>
            <a:r>
              <a:rPr lang="ru-RU" dirty="0" smtClean="0"/>
              <a:t>называются </a:t>
            </a:r>
            <a:r>
              <a:rPr lang="ru-RU" i="1" u="sng" dirty="0" smtClean="0"/>
              <a:t>атрибутами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Программа </a:t>
            </a:r>
            <a:r>
              <a:rPr lang="en-US" dirty="0" smtClean="0"/>
              <a:t>Paint </a:t>
            </a:r>
            <a:r>
              <a:rPr lang="ru-RU" dirty="0" smtClean="0"/>
              <a:t>прямоугольную картинку, размеры которой можно измерять в дюймах, сантиметрах или пикселях (по умолчанию используется разрешение видеоадаптера).</a:t>
            </a:r>
          </a:p>
          <a:p>
            <a:r>
              <a:rPr lang="ru-RU" dirty="0" smtClean="0"/>
              <a:t>Картинка может быть цветной или черно-белой.</a:t>
            </a:r>
          </a:p>
          <a:p>
            <a:r>
              <a:rPr lang="ru-RU" dirty="0" smtClean="0"/>
              <a:t>Команда изменения атрибут </a:t>
            </a:r>
            <a:r>
              <a:rPr lang="en-US" dirty="0" smtClean="0"/>
              <a:t>[</a:t>
            </a:r>
            <a:r>
              <a:rPr lang="ru-RU" dirty="0" err="1" smtClean="0"/>
              <a:t>Рисунок-Атрибуты</a:t>
            </a:r>
            <a:r>
              <a:rPr lang="ru-RU" dirty="0" smtClean="0"/>
              <a:t>…</a:t>
            </a:r>
            <a:r>
              <a:rPr lang="en-US" dirty="0" smtClean="0"/>
              <a:t>]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Ввод текста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Щелкните на инструменте «Надпись» и в меню инструмента выберите один из двух образцов: «Непрозрачный фон» или «Прозрачный фон» (если выбран образец «Непрозрачный фон», рамка для надписи будет заполнена цветом фона).</a:t>
            </a:r>
          </a:p>
          <a:p>
            <a:r>
              <a:rPr lang="ru-RU" dirty="0" smtClean="0"/>
              <a:t>Панель атрибутов текста – установите флажок </a:t>
            </a:r>
            <a:r>
              <a:rPr lang="en-US" dirty="0" smtClean="0"/>
              <a:t>[</a:t>
            </a:r>
            <a:r>
              <a:rPr lang="ru-RU" dirty="0" smtClean="0"/>
              <a:t>Вид-Панель атрибутов текста</a:t>
            </a:r>
            <a:r>
              <a:rPr lang="en-US" dirty="0" smtClean="0"/>
              <a:t>]</a:t>
            </a:r>
            <a:r>
              <a:rPr lang="ru-RU" dirty="0" smtClean="0"/>
              <a:t>. С помощью этой панели можно установить шрифт, размер и начертание шрифта.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Модель учебной картинки.</a:t>
            </a:r>
            <a:br>
              <a:rPr lang="ru-RU" sz="2800" dirty="0" smtClean="0"/>
            </a:br>
            <a:r>
              <a:rPr lang="ru-RU" sz="2800" dirty="0" smtClean="0"/>
              <a:t>Создайте похожий рисунок, раскрасьте его, вставьте из файла бабочку.</a:t>
            </a:r>
            <a:endParaRPr lang="ru-RU" sz="2800" dirty="0"/>
          </a:p>
        </p:txBody>
      </p:sp>
      <p:pic>
        <p:nvPicPr>
          <p:cNvPr id="63" name="Содержимое 62" descr="GHW4MCAGYLK54CALMOD0DCA5MN3WKCAUHLZGUCA14MZHCCAB52E9YCAPQTBRGCA6FH3CWCAN9DDHICA71S2KKCABUA3MKCA9OYR3GCAHXJ9WACA6YABIPCAEZ2FUVCA45ENI1CAI92CDICAP7WU2VCATXN6C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14942" y="2857496"/>
            <a:ext cx="714380" cy="538166"/>
          </a:xfrm>
        </p:spPr>
      </p:pic>
      <p:sp>
        <p:nvSpPr>
          <p:cNvPr id="4" name="Прямоугольник 3"/>
          <p:cNvSpPr/>
          <p:nvPr/>
        </p:nvSpPr>
        <p:spPr>
          <a:xfrm>
            <a:off x="5643570" y="3357562"/>
            <a:ext cx="2214578" cy="2071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5643570" y="2214554"/>
            <a:ext cx="2214578" cy="1143008"/>
          </a:xfrm>
          <a:prstGeom prst="triangle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7858148" y="5072074"/>
            <a:ext cx="785818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5" idx="4"/>
          </p:cNvCxnSpPr>
          <p:nvPr/>
        </p:nvCxnSpPr>
        <p:spPr>
          <a:xfrm rot="5400000" flipH="1" flipV="1">
            <a:off x="8108181" y="2821777"/>
            <a:ext cx="285752" cy="78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5" idx="0"/>
          </p:cNvCxnSpPr>
          <p:nvPr/>
        </p:nvCxnSpPr>
        <p:spPr>
          <a:xfrm rot="5400000" flipH="1" flipV="1">
            <a:off x="7054470" y="1625191"/>
            <a:ext cx="285752" cy="892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6200000" flipH="1">
            <a:off x="7572396" y="2000240"/>
            <a:ext cx="1143008" cy="100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7643834" y="4071942"/>
            <a:ext cx="20002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5929322" y="3714752"/>
            <a:ext cx="500066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7072330" y="3714752"/>
            <a:ext cx="500066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>
            <a:stCxn id="20" idx="1"/>
            <a:endCxn id="20" idx="3"/>
          </p:cNvCxnSpPr>
          <p:nvPr/>
        </p:nvCxnSpPr>
        <p:spPr>
          <a:xfrm rot="10800000" flipH="1">
            <a:off x="5929322" y="4036223"/>
            <a:ext cx="500066" cy="1588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20" idx="2"/>
            <a:endCxn id="20" idx="0"/>
          </p:cNvCxnSpPr>
          <p:nvPr/>
        </p:nvCxnSpPr>
        <p:spPr>
          <a:xfrm rot="5400000" flipH="1">
            <a:off x="5857884" y="4036223"/>
            <a:ext cx="6429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21" idx="1"/>
            <a:endCxn id="21" idx="3"/>
          </p:cNvCxnSpPr>
          <p:nvPr/>
        </p:nvCxnSpPr>
        <p:spPr>
          <a:xfrm rot="10800000" flipH="1">
            <a:off x="7072330" y="4036223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21" idx="0"/>
            <a:endCxn id="21" idx="2"/>
          </p:cNvCxnSpPr>
          <p:nvPr/>
        </p:nvCxnSpPr>
        <p:spPr>
          <a:xfrm rot="16200000" flipH="1">
            <a:off x="7000892" y="4036223"/>
            <a:ext cx="6429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6500826" y="4572008"/>
            <a:ext cx="428628" cy="85725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Месяц 43"/>
          <p:cNvSpPr/>
          <p:nvPr/>
        </p:nvSpPr>
        <p:spPr>
          <a:xfrm>
            <a:off x="6572264" y="4929198"/>
            <a:ext cx="45719" cy="142876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олнце 44"/>
          <p:cNvSpPr/>
          <p:nvPr/>
        </p:nvSpPr>
        <p:spPr>
          <a:xfrm>
            <a:off x="1142976" y="1428736"/>
            <a:ext cx="928694" cy="785818"/>
          </a:xfrm>
          <a:prstGeom prst="su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rot="16200000" flipV="1">
            <a:off x="7500958" y="2571744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 flipH="1" flipV="1">
            <a:off x="7322363" y="2393149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5400000" flipH="1" flipV="1">
            <a:off x="7428726" y="2500306"/>
            <a:ext cx="572298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7500958" y="2214554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7500958" y="2285992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Блок-схема: узел 59"/>
          <p:cNvSpPr/>
          <p:nvPr/>
        </p:nvSpPr>
        <p:spPr>
          <a:xfrm>
            <a:off x="2285984" y="2928934"/>
            <a:ext cx="1643074" cy="1143008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Дом, который построил Джек</a:t>
            </a:r>
            <a:endParaRPr lang="ru-RU" dirty="0"/>
          </a:p>
        </p:txBody>
      </p:sp>
      <p:sp>
        <p:nvSpPr>
          <p:cNvPr id="61" name="Стрелка вправо 60"/>
          <p:cNvSpPr/>
          <p:nvPr/>
        </p:nvSpPr>
        <p:spPr>
          <a:xfrm>
            <a:off x="3929058" y="3357562"/>
            <a:ext cx="428628" cy="285752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Блок-схема: альтернативный процесс 61"/>
          <p:cNvSpPr/>
          <p:nvPr/>
        </p:nvSpPr>
        <p:spPr>
          <a:xfrm>
            <a:off x="3000364" y="4071942"/>
            <a:ext cx="214314" cy="1285884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6" name="Скругленная соединительная линия 65"/>
          <p:cNvCxnSpPr/>
          <p:nvPr/>
        </p:nvCxnSpPr>
        <p:spPr>
          <a:xfrm flipV="1">
            <a:off x="2571736" y="5357826"/>
            <a:ext cx="1000132" cy="71438"/>
          </a:xfrm>
          <a:prstGeom prst="curvedConnector3">
            <a:avLst>
              <a:gd name="adj1" fmla="val 4681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Облако 71"/>
          <p:cNvSpPr/>
          <p:nvPr/>
        </p:nvSpPr>
        <p:spPr>
          <a:xfrm>
            <a:off x="1785918" y="1571612"/>
            <a:ext cx="2714644" cy="785818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4" name="Скругленная соединительная линия 73"/>
          <p:cNvCxnSpPr/>
          <p:nvPr/>
        </p:nvCxnSpPr>
        <p:spPr>
          <a:xfrm rot="10800000" flipV="1">
            <a:off x="2000232" y="5429264"/>
            <a:ext cx="571504" cy="142876"/>
          </a:xfrm>
          <a:prstGeom prst="curved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Скругленная соединительная линия 75"/>
          <p:cNvCxnSpPr/>
          <p:nvPr/>
        </p:nvCxnSpPr>
        <p:spPr>
          <a:xfrm rot="16200000" flipH="1">
            <a:off x="2000232" y="5572140"/>
            <a:ext cx="357190" cy="357190"/>
          </a:xfrm>
          <a:prstGeom prst="curvedConnector3">
            <a:avLst>
              <a:gd name="adj1" fmla="val 10655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Скругленная соединительная линия 79"/>
          <p:cNvCxnSpPr/>
          <p:nvPr/>
        </p:nvCxnSpPr>
        <p:spPr>
          <a:xfrm>
            <a:off x="2357422" y="5929330"/>
            <a:ext cx="571504" cy="142876"/>
          </a:xfrm>
          <a:prstGeom prst="curved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Скругленная соединительная линия 81"/>
          <p:cNvCxnSpPr/>
          <p:nvPr/>
        </p:nvCxnSpPr>
        <p:spPr>
          <a:xfrm>
            <a:off x="3571868" y="5357826"/>
            <a:ext cx="1143008" cy="500066"/>
          </a:xfrm>
          <a:prstGeom prst="curved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Скругленная соединительная линия 83"/>
          <p:cNvCxnSpPr/>
          <p:nvPr/>
        </p:nvCxnSpPr>
        <p:spPr>
          <a:xfrm>
            <a:off x="2857488" y="6072206"/>
            <a:ext cx="428628" cy="71438"/>
          </a:xfrm>
          <a:prstGeom prst="curved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Скругленная соединительная линия 89"/>
          <p:cNvCxnSpPr/>
          <p:nvPr/>
        </p:nvCxnSpPr>
        <p:spPr>
          <a:xfrm flipV="1">
            <a:off x="3286116" y="6000768"/>
            <a:ext cx="642942" cy="142876"/>
          </a:xfrm>
          <a:prstGeom prst="curved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Скругленная соединительная линия 91"/>
          <p:cNvCxnSpPr/>
          <p:nvPr/>
        </p:nvCxnSpPr>
        <p:spPr>
          <a:xfrm flipV="1">
            <a:off x="3929058" y="5857892"/>
            <a:ext cx="785818" cy="142876"/>
          </a:xfrm>
          <a:prstGeom prst="curved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6908"/>
          </a:xfrm>
        </p:spPr>
        <p:txBody>
          <a:bodyPr>
            <a:normAutofit/>
          </a:bodyPr>
          <a:lstStyle/>
          <a:p>
            <a:r>
              <a:rPr lang="ru-RU" dirty="0" smtClean="0"/>
              <a:t>Вопросы.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142984"/>
            <a:ext cx="7498080" cy="5500726"/>
          </a:xfrm>
        </p:spPr>
        <p:txBody>
          <a:bodyPr>
            <a:normAutofit fontScale="62500" lnSpcReduction="2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ru-RU" dirty="0" smtClean="0"/>
              <a:t>Что такое точка привязки?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/>
              <a:t>Как отменить неудачно выполненную команду?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/>
              <a:t>В каком углу экрана находятся точки с координатами (629,1), (0,457), (357,245)?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/>
              <a:t>Предусматривает ли </a:t>
            </a:r>
            <a:r>
              <a:rPr lang="en-US" dirty="0" smtClean="0"/>
              <a:t>Paint</a:t>
            </a:r>
            <a:r>
              <a:rPr lang="ru-RU" dirty="0" smtClean="0"/>
              <a:t> автоматическое запоминания изображения?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/>
              <a:t>Чем отличается цветной ластик от простого ластика?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/>
              <a:t>Опишите роль клавиши </a:t>
            </a:r>
            <a:r>
              <a:rPr lang="en-US" dirty="0" smtClean="0"/>
              <a:t>{Shift} </a:t>
            </a:r>
            <a:r>
              <a:rPr lang="ru-RU" dirty="0" smtClean="0"/>
              <a:t>в процессе рисования геометрических фигур?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/>
              <a:t>Как изменить пропорции (масштаб) участка изображения? И в каких целях применяется увеличение изображения?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/>
              <a:t>Перечислите операции, которые можно выполнить над вырезанными фрагментами.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/>
              <a:t>Вы нарисовали стрелку, направленную вверх. Как создать такую же стрелку, направленную вниз (не рисуя ее заново)?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Что такое </a:t>
            </a:r>
            <a:r>
              <a:rPr lang="en-US" dirty="0" smtClean="0"/>
              <a:t>Paint?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i="1" u="sng" dirty="0" smtClean="0"/>
              <a:t>Paint </a:t>
            </a:r>
            <a:r>
              <a:rPr lang="ru-RU" dirty="0" smtClean="0"/>
              <a:t>– это программа, поставляемая в комплекте с </a:t>
            </a:r>
            <a:r>
              <a:rPr lang="en-US" dirty="0" smtClean="0"/>
              <a:t>Windows </a:t>
            </a:r>
            <a:r>
              <a:rPr lang="ru-RU" dirty="0" smtClean="0"/>
              <a:t>и предназначенная для создания и редактирования на экране изображений (картинок).</a:t>
            </a:r>
          </a:p>
          <a:p>
            <a:pPr>
              <a:buNone/>
            </a:pPr>
            <a:r>
              <a:rPr lang="ru-RU" sz="3000" dirty="0" smtClean="0"/>
              <a:t>Эти изображения сохраняются в графических файлах </a:t>
            </a:r>
            <a:r>
              <a:rPr lang="ru-RU" sz="3000" i="1" dirty="0" smtClean="0"/>
              <a:t>растрового формата </a:t>
            </a:r>
            <a:r>
              <a:rPr lang="ru-RU" sz="3000" dirty="0" smtClean="0"/>
              <a:t>(</a:t>
            </a:r>
            <a:r>
              <a:rPr lang="en-US" sz="3000" b="1" dirty="0" smtClean="0"/>
              <a:t>.bmp </a:t>
            </a:r>
            <a:r>
              <a:rPr lang="ru-RU" sz="3000" b="1" dirty="0" smtClean="0"/>
              <a:t>или </a:t>
            </a:r>
            <a:r>
              <a:rPr lang="en-US" sz="3000" b="1" dirty="0" smtClean="0"/>
              <a:t>.</a:t>
            </a:r>
            <a:r>
              <a:rPr lang="en-US" sz="3000" b="1" dirty="0" err="1" smtClean="0"/>
              <a:t>pcx</a:t>
            </a:r>
            <a:r>
              <a:rPr lang="ru-RU" sz="3000" dirty="0" smtClean="0"/>
              <a:t>).</a:t>
            </a:r>
          </a:p>
          <a:p>
            <a:pPr>
              <a:buNone/>
            </a:pPr>
            <a:r>
              <a:rPr lang="ru-RU" sz="3000" dirty="0" smtClean="0"/>
              <a:t>Каждое изображение – это мозаика из точек (</a:t>
            </a:r>
            <a:r>
              <a:rPr lang="ru-RU" sz="3000" b="1" dirty="0" smtClean="0"/>
              <a:t>пикселей</a:t>
            </a:r>
            <a:r>
              <a:rPr lang="ru-RU" sz="3000" dirty="0" smtClean="0"/>
              <a:t>), окрашенных в тот или иной цвет.</a:t>
            </a:r>
            <a:endParaRPr lang="ru-RU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93358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latin typeface="Monotype Corsiva" pitchFamily="66" charset="0"/>
              </a:rPr>
              <a:t>Постановка задачи.</a:t>
            </a:r>
            <a:br>
              <a:rPr lang="ru-RU" sz="4000" dirty="0" smtClean="0">
                <a:latin typeface="Monotype Corsiva" pitchFamily="66" charset="0"/>
              </a:rPr>
            </a:br>
            <a:r>
              <a:rPr lang="ru-RU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Основные операции графического редактора.</a:t>
            </a:r>
            <a:endParaRPr lang="ru-RU" sz="4000" dirty="0">
              <a:solidFill>
                <a:schemeClr val="accent2">
                  <a:lumMod val="60000"/>
                  <a:lumOff val="4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1643050"/>
            <a:ext cx="7576398" cy="485778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Рисование </a:t>
            </a:r>
            <a:r>
              <a:rPr lang="ru-RU" i="1" dirty="0" smtClean="0"/>
              <a:t>указателем мыши </a:t>
            </a:r>
            <a:r>
              <a:rPr lang="ru-RU" dirty="0" smtClean="0"/>
              <a:t>произвольных изображений;</a:t>
            </a:r>
          </a:p>
          <a:p>
            <a:r>
              <a:rPr lang="ru-RU" dirty="0" smtClean="0"/>
              <a:t>Ввод текстовых надписей тем или иным </a:t>
            </a:r>
            <a:r>
              <a:rPr lang="ru-RU" i="1" dirty="0" smtClean="0"/>
              <a:t>шрифтом</a:t>
            </a:r>
            <a:r>
              <a:rPr lang="ru-RU" dirty="0" smtClean="0"/>
              <a:t>;</a:t>
            </a:r>
          </a:p>
          <a:p>
            <a:r>
              <a:rPr lang="ru-RU" dirty="0" smtClean="0"/>
              <a:t>Увеличение, уменьшение, изменение пропорций картинки или ее участка;</a:t>
            </a:r>
          </a:p>
          <a:p>
            <a:r>
              <a:rPr lang="ru-RU" dirty="0" smtClean="0"/>
              <a:t>Операции с </a:t>
            </a:r>
            <a:r>
              <a:rPr lang="ru-RU" i="1" dirty="0" smtClean="0"/>
              <a:t>фрагментами</a:t>
            </a:r>
            <a:r>
              <a:rPr lang="ru-RU" dirty="0" smtClean="0"/>
              <a:t>, позволяющие  картинки, перемещать их, копировать и т.д.;</a:t>
            </a:r>
          </a:p>
          <a:p>
            <a:r>
              <a:rPr lang="ru-RU" dirty="0" smtClean="0"/>
              <a:t>Дополнительные операции (стирание участков картинки, изменение цветов, печать и т.д.)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6225" y="2197359"/>
            <a:ext cx="4717775" cy="3861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854768"/>
          </a:xfrm>
        </p:spPr>
        <p:txBody>
          <a:bodyPr/>
          <a:lstStyle/>
          <a:p>
            <a:r>
              <a:rPr lang="ru-RU" dirty="0" smtClean="0"/>
              <a:t>Окно программы </a:t>
            </a:r>
            <a:r>
              <a:rPr lang="en-US" dirty="0" smtClean="0"/>
              <a:t>Paint.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071546"/>
            <a:ext cx="8258204" cy="1033918"/>
          </a:xfrm>
        </p:spPr>
        <p:txBody>
          <a:bodyPr>
            <a:normAutofit/>
          </a:bodyPr>
          <a:lstStyle/>
          <a:p>
            <a:r>
              <a:rPr lang="en-US" sz="2000" b="1" i="1" dirty="0" smtClean="0"/>
              <a:t>Paint </a:t>
            </a:r>
            <a:r>
              <a:rPr lang="en-US" sz="2000" dirty="0" smtClean="0"/>
              <a:t>– </a:t>
            </a:r>
            <a:r>
              <a:rPr lang="ru-RU" sz="2000" i="1" dirty="0" smtClean="0"/>
              <a:t>однооконное приложение</a:t>
            </a:r>
            <a:r>
              <a:rPr lang="ru-RU" sz="2000" dirty="0" smtClean="0"/>
              <a:t>, редактор одновременно может работать только с одним документом, поэтому окно документа совмещено с окном программы.</a:t>
            </a:r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Blip>
                <a:blip r:embed="rId3"/>
              </a:buBlip>
            </a:pPr>
            <a:r>
              <a:rPr lang="ru-RU" dirty="0" smtClean="0">
                <a:latin typeface="Monotype Corsiva" pitchFamily="66" charset="0"/>
              </a:rPr>
              <a:t>Заголовок;</a:t>
            </a:r>
          </a:p>
          <a:p>
            <a:pPr>
              <a:buBlip>
                <a:blip r:embed="rId3"/>
              </a:buBlip>
            </a:pPr>
            <a:r>
              <a:rPr lang="ru-RU" dirty="0" smtClean="0">
                <a:latin typeface="Monotype Corsiva" pitchFamily="66" charset="0"/>
              </a:rPr>
              <a:t>Горизонтальное меню;</a:t>
            </a:r>
          </a:p>
          <a:p>
            <a:pPr>
              <a:buBlip>
                <a:blip r:embed="rId3"/>
              </a:buBlip>
            </a:pPr>
            <a:r>
              <a:rPr lang="ru-RU" dirty="0">
                <a:latin typeface="Monotype Corsiva" pitchFamily="66" charset="0"/>
              </a:rPr>
              <a:t>Набор инструментов;</a:t>
            </a:r>
          </a:p>
          <a:p>
            <a:pPr>
              <a:buBlip>
                <a:blip r:embed="rId3"/>
              </a:buBlip>
            </a:pPr>
            <a:r>
              <a:rPr lang="ru-RU" dirty="0">
                <a:latin typeface="Monotype Corsiva" pitchFamily="66" charset="0"/>
              </a:rPr>
              <a:t>Меню инструментов;</a:t>
            </a:r>
          </a:p>
          <a:p>
            <a:pPr>
              <a:buBlip>
                <a:blip r:embed="rId3"/>
              </a:buBlip>
            </a:pPr>
            <a:r>
              <a:rPr lang="ru-RU" dirty="0">
                <a:latin typeface="Monotype Corsiva" pitchFamily="66" charset="0"/>
              </a:rPr>
              <a:t>Рабочее поле;</a:t>
            </a:r>
          </a:p>
          <a:p>
            <a:pPr>
              <a:buBlip>
                <a:blip r:embed="rId3"/>
              </a:buBlip>
            </a:pPr>
            <a:r>
              <a:rPr lang="ru-RU" dirty="0" smtClean="0">
                <a:latin typeface="Monotype Corsiva" pitchFamily="66" charset="0"/>
              </a:rPr>
              <a:t>Строка состояния;</a:t>
            </a:r>
          </a:p>
          <a:p>
            <a:pPr>
              <a:buBlip>
                <a:blip r:embed="rId3"/>
              </a:buBlip>
            </a:pPr>
            <a:r>
              <a:rPr lang="ru-RU" dirty="0" smtClean="0">
                <a:latin typeface="Monotype Corsiva" pitchFamily="66" charset="0"/>
              </a:rPr>
              <a:t>Палитра цветов;</a:t>
            </a:r>
          </a:p>
          <a:p>
            <a:pPr marL="82296" indent="0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6225" y="2204864"/>
            <a:ext cx="4717775" cy="3861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Прямая со стрелкой 5"/>
          <p:cNvCxnSpPr/>
          <p:nvPr/>
        </p:nvCxnSpPr>
        <p:spPr>
          <a:xfrm flipV="1">
            <a:off x="2627784" y="2276872"/>
            <a:ext cx="1836204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4426225" y="2348880"/>
            <a:ext cx="1081879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3959932" y="5229200"/>
            <a:ext cx="3636404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2987824" y="3933056"/>
            <a:ext cx="2376264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4355976" y="3068960"/>
            <a:ext cx="216024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4283968" y="3501008"/>
            <a:ext cx="288032" cy="6343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3707904" y="5733256"/>
            <a:ext cx="718321" cy="72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4"/>
          <p:cNvPicPr/>
          <p:nvPr/>
        </p:nvPicPr>
        <p:blipFill rotWithShape="1">
          <a:blip r:embed="rId2"/>
          <a:srcRect l="-183" t="5067" r="95400" b="91880"/>
          <a:stretch/>
        </p:blipFill>
        <p:spPr bwMode="auto">
          <a:xfrm>
            <a:off x="3967162" y="3200400"/>
            <a:ext cx="1209675" cy="457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204864"/>
            <a:ext cx="4717775" cy="3861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58409" y="548680"/>
            <a:ext cx="73684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Назовите элементы окна </a:t>
            </a:r>
            <a:b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графического редактора </a:t>
            </a:r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Paint</a:t>
            </a:r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011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Инструменты рисования.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3466728" cy="640080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Выделение  </a:t>
            </a:r>
            <a:r>
              <a:rPr lang="ru-RU" dirty="0" smtClean="0"/>
              <a:t>произвольной области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508104" y="328278"/>
            <a:ext cx="3178696" cy="640080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Выделение</a:t>
            </a:r>
            <a:r>
              <a:rPr lang="ru-RU" dirty="0" smtClean="0"/>
              <a:t> прямоугольной области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3754760" cy="4114800"/>
          </a:xfrm>
        </p:spPr>
        <p:txBody>
          <a:bodyPr/>
          <a:lstStyle/>
          <a:p>
            <a:r>
              <a:rPr lang="ru-RU" dirty="0" smtClean="0"/>
              <a:t>Ластик</a:t>
            </a:r>
          </a:p>
          <a:p>
            <a:r>
              <a:rPr lang="ru-RU" dirty="0" smtClean="0"/>
              <a:t>Пипетка</a:t>
            </a:r>
          </a:p>
          <a:p>
            <a:r>
              <a:rPr lang="ru-RU" dirty="0" smtClean="0"/>
              <a:t>Карандаш</a:t>
            </a:r>
          </a:p>
          <a:p>
            <a:r>
              <a:rPr lang="ru-RU" dirty="0" smtClean="0"/>
              <a:t>Распылитель</a:t>
            </a:r>
          </a:p>
          <a:p>
            <a:r>
              <a:rPr lang="ru-RU" dirty="0" smtClean="0"/>
              <a:t>Линия</a:t>
            </a:r>
          </a:p>
          <a:p>
            <a:r>
              <a:rPr lang="ru-RU" dirty="0" smtClean="0"/>
              <a:t>Прямоугольник</a:t>
            </a:r>
          </a:p>
          <a:p>
            <a:r>
              <a:rPr lang="ru-RU" dirty="0" smtClean="0"/>
              <a:t>Окружность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508104" y="969336"/>
            <a:ext cx="3178696" cy="4114800"/>
          </a:xfrm>
        </p:spPr>
        <p:txBody>
          <a:bodyPr/>
          <a:lstStyle/>
          <a:p>
            <a:r>
              <a:rPr lang="ru-RU" dirty="0" smtClean="0"/>
              <a:t>Заливка</a:t>
            </a:r>
          </a:p>
          <a:p>
            <a:r>
              <a:rPr lang="ru-RU" dirty="0" smtClean="0"/>
              <a:t>Лупа</a:t>
            </a:r>
          </a:p>
          <a:p>
            <a:r>
              <a:rPr lang="ru-RU" dirty="0" smtClean="0"/>
              <a:t>Кисть</a:t>
            </a:r>
          </a:p>
          <a:p>
            <a:r>
              <a:rPr lang="ru-RU" dirty="0" smtClean="0"/>
              <a:t>Надпись</a:t>
            </a:r>
          </a:p>
          <a:p>
            <a:r>
              <a:rPr lang="ru-RU" dirty="0" smtClean="0"/>
              <a:t>Кривая</a:t>
            </a:r>
          </a:p>
          <a:p>
            <a:r>
              <a:rPr lang="ru-RU" dirty="0" smtClean="0"/>
              <a:t>Многоугольник</a:t>
            </a:r>
          </a:p>
          <a:p>
            <a:r>
              <a:rPr lang="ru-RU" dirty="0" smtClean="0"/>
              <a:t>Скругленный прямоугольник</a:t>
            </a:r>
          </a:p>
          <a:p>
            <a:endParaRPr lang="ru-RU" dirty="0"/>
          </a:p>
        </p:txBody>
      </p:sp>
      <p:pic>
        <p:nvPicPr>
          <p:cNvPr id="7" name="Объект 4"/>
          <p:cNvPicPr>
            <a:picLocks/>
          </p:cNvPicPr>
          <p:nvPr/>
        </p:nvPicPr>
        <p:blipFill rotWithShape="1">
          <a:blip r:embed="rId2"/>
          <a:srcRect l="-1200" t="5067" r="95400" b="64267"/>
          <a:stretch/>
        </p:blipFill>
        <p:spPr bwMode="auto">
          <a:xfrm>
            <a:off x="3851920" y="332656"/>
            <a:ext cx="1471788" cy="5184576"/>
          </a:xfrm>
          <a:prstGeom prst="rect">
            <a:avLst/>
          </a:prstGeom>
          <a:solidFill>
            <a:schemeClr val="bg1"/>
          </a:solidFill>
          <a:ln w="10795">
            <a:noFill/>
            <a:miter lim="800000"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8676456" y="332656"/>
            <a:ext cx="288032" cy="525658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823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Редактирование рисунка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Выделяющие инструменты</a:t>
            </a:r>
            <a:endParaRPr lang="ru-RU" sz="20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Выделение прямоугольной области</a:t>
            </a:r>
          </a:p>
          <a:p>
            <a:r>
              <a:rPr lang="ru-RU" dirty="0" smtClean="0"/>
              <a:t>Выделение произвольной области</a:t>
            </a:r>
          </a:p>
          <a:p>
            <a:pPr marL="82296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Операции копирования, перемещения и удаления: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Меню </a:t>
            </a:r>
            <a:r>
              <a:rPr lang="ru-RU" i="1" dirty="0" smtClean="0"/>
              <a:t>Правка -</a:t>
            </a:r>
            <a:r>
              <a:rPr lang="en-US" i="1" dirty="0" smtClean="0"/>
              <a:t>&gt; </a:t>
            </a:r>
            <a:r>
              <a:rPr lang="ru-RU" i="1" dirty="0" smtClean="0"/>
              <a:t>Копировать</a:t>
            </a:r>
            <a:br>
              <a:rPr lang="ru-RU" i="1" dirty="0" smtClean="0"/>
            </a:br>
            <a:r>
              <a:rPr lang="ru-RU" dirty="0" smtClean="0"/>
              <a:t>Меню</a:t>
            </a:r>
            <a:r>
              <a:rPr lang="ru-RU" i="1" dirty="0" smtClean="0"/>
              <a:t> Правка -</a:t>
            </a:r>
            <a:r>
              <a:rPr lang="en-US" i="1" dirty="0" smtClean="0"/>
              <a:t>&gt; </a:t>
            </a:r>
            <a:r>
              <a:rPr lang="ru-RU" i="1" dirty="0" smtClean="0"/>
              <a:t>Вырезать</a:t>
            </a:r>
            <a:br>
              <a:rPr lang="ru-RU" i="1" dirty="0" smtClean="0"/>
            </a:br>
            <a:r>
              <a:rPr lang="ru-RU" dirty="0" smtClean="0"/>
              <a:t>Меню</a:t>
            </a:r>
            <a:r>
              <a:rPr lang="ru-RU" i="1" dirty="0" smtClean="0"/>
              <a:t> Правка -</a:t>
            </a:r>
            <a:r>
              <a:rPr lang="en-US" i="1" dirty="0" smtClean="0"/>
              <a:t>&gt; </a:t>
            </a:r>
            <a:r>
              <a:rPr lang="ru-RU" i="1" dirty="0" smtClean="0"/>
              <a:t>Вставить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Объект 4"/>
          <p:cNvPicPr/>
          <p:nvPr/>
        </p:nvPicPr>
        <p:blipFill rotWithShape="1">
          <a:blip r:embed="rId2"/>
          <a:srcRect l="-183" t="5067" r="95400" b="91880"/>
          <a:stretch/>
        </p:blipFill>
        <p:spPr bwMode="auto">
          <a:xfrm>
            <a:off x="5652120" y="980728"/>
            <a:ext cx="1656184" cy="9361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150519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Практическое задание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dirty="0" smtClean="0"/>
              <a:t>Использование операции копирования, перемещения в растровом редакторе.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Создать с помощью инструмента </a:t>
            </a:r>
            <a:r>
              <a:rPr lang="ru-RU" i="1" dirty="0" smtClean="0"/>
              <a:t>карандаш</a:t>
            </a:r>
            <a:r>
              <a:rPr lang="ru-RU" dirty="0" smtClean="0"/>
              <a:t> правую половину бабочки (крылья);</a:t>
            </a:r>
          </a:p>
          <a:p>
            <a:r>
              <a:rPr lang="ru-RU" dirty="0" smtClean="0"/>
              <a:t>Выделить крылья бабочки;</a:t>
            </a:r>
          </a:p>
          <a:p>
            <a:r>
              <a:rPr lang="ru-RU" dirty="0" smtClean="0"/>
              <a:t>Скопировать их и вставить в рабочую область;</a:t>
            </a:r>
          </a:p>
          <a:p>
            <a:r>
              <a:rPr lang="ru-RU" u="sng" dirty="0" smtClean="0"/>
              <a:t>Отразить их слева направо</a:t>
            </a:r>
            <a:r>
              <a:rPr lang="ru-RU" dirty="0" smtClean="0"/>
              <a:t> в меню </a:t>
            </a:r>
            <a:r>
              <a:rPr lang="ru-RU" i="1" dirty="0" smtClean="0"/>
              <a:t>Вид;</a:t>
            </a:r>
          </a:p>
          <a:p>
            <a:r>
              <a:rPr lang="ru-RU" dirty="0" smtClean="0"/>
              <a:t>Переместить и соединить половинки бабочек;</a:t>
            </a:r>
          </a:p>
          <a:p>
            <a:r>
              <a:rPr lang="ru-RU" dirty="0" smtClean="0"/>
              <a:t>Дорисовать бабочку и раскрасить ее с помощью инструмента </a:t>
            </a:r>
            <a:r>
              <a:rPr lang="ru-RU" i="1" dirty="0" smtClean="0"/>
              <a:t>Заливка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08755" y="260648"/>
            <a:ext cx="2475613" cy="186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6006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Инструменты рисования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Панель инструментов</a:t>
            </a:r>
            <a:endParaRPr lang="ru-RU" sz="2400" dirty="0"/>
          </a:p>
        </p:txBody>
      </p:sp>
      <p:pic>
        <p:nvPicPr>
          <p:cNvPr id="5" name="Объект 4"/>
          <p:cNvPicPr>
            <a:picLocks noGrp="1"/>
          </p:cNvPicPr>
          <p:nvPr>
            <p:ph sz="half" idx="1"/>
          </p:nvPr>
        </p:nvPicPr>
        <p:blipFill rotWithShape="1">
          <a:blip r:embed="rId2"/>
          <a:srcRect l="-1200" t="5067" r="95400" b="64267"/>
          <a:stretch/>
        </p:blipFill>
        <p:spPr bwMode="auto">
          <a:xfrm>
            <a:off x="4499992" y="764704"/>
            <a:ext cx="1471788" cy="46085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1520" y="5229200"/>
            <a:ext cx="889248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/>
                <a:solidFill>
                  <a:schemeClr val="accent3"/>
                </a:solidFill>
                <a:effectLst/>
              </a:rPr>
              <a:t>Назовите инструменты рисования.</a:t>
            </a:r>
            <a:endParaRPr lang="ru-RU" sz="40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422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</TotalTime>
  <Words>573</Words>
  <Application>Microsoft Office PowerPoint</Application>
  <PresentationFormat>Экран (4:3)</PresentationFormat>
  <Paragraphs>83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Основы обработки графических изображений.</vt:lpstr>
      <vt:lpstr>Что такое Paint?</vt:lpstr>
      <vt:lpstr>Постановка задачи. Основные операции графического редактора.</vt:lpstr>
      <vt:lpstr>Окно программы Paint.</vt:lpstr>
      <vt:lpstr>Слайд 5</vt:lpstr>
      <vt:lpstr>Инструменты рисования.</vt:lpstr>
      <vt:lpstr>Редактирование рисунка</vt:lpstr>
      <vt:lpstr>Практическое задание</vt:lpstr>
      <vt:lpstr>Инструменты рисования</vt:lpstr>
      <vt:lpstr>Палитра цветов.</vt:lpstr>
      <vt:lpstr>Принцип формирования цвета.  Пункт меню [Параметры]:  [Изменить палитру…]  </vt:lpstr>
      <vt:lpstr>Атрибуты изображения.</vt:lpstr>
      <vt:lpstr>Ввод текста</vt:lpstr>
      <vt:lpstr>Модель учебной картинки. Создайте похожий рисунок, раскрасьте его, вставьте из файла бабочку.</vt:lpstr>
      <vt:lpstr>Вопросы.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обработки графических изображений.</dc:title>
  <dc:creator>Admin</dc:creator>
  <cp:lastModifiedBy>Admin</cp:lastModifiedBy>
  <cp:revision>33</cp:revision>
  <dcterms:created xsi:type="dcterms:W3CDTF">2012-01-09T20:48:10Z</dcterms:created>
  <dcterms:modified xsi:type="dcterms:W3CDTF">2012-01-22T21:54:57Z</dcterms:modified>
</cp:coreProperties>
</file>