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8EF0EAF-DA8B-4B5F-9F1F-CFF7BEBEA8F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C9368B-1F9C-427C-8F66-7F234F0EDD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085782"/>
              </p:ext>
            </p:extLst>
          </p:nvPr>
        </p:nvGraphicFramePr>
        <p:xfrm>
          <a:off x="-1" y="116632"/>
          <a:ext cx="8172401" cy="6741368"/>
        </p:xfrm>
        <a:graphic>
          <a:graphicData uri="http://schemas.openxmlformats.org/drawingml/2006/table">
            <a:tbl>
              <a:tblPr/>
              <a:tblGrid>
                <a:gridCol w="3275857"/>
                <a:gridCol w="4896544"/>
              </a:tblGrid>
              <a:tr h="6741368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19475" marR="19475" marT="19475" marB="194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   </a:t>
                      </a:r>
                      <a:r>
                        <a:rPr lang="ru-RU" sz="2000" b="1" dirty="0">
                          <a:latin typeface="Times New Roman"/>
                        </a:rPr>
                        <a:t>ЗАЩИТА ДЕТЕЙ В  </a:t>
                      </a:r>
                      <a:r>
                        <a:rPr lang="ru-RU" sz="2000" b="1" dirty="0" smtClean="0">
                          <a:latin typeface="Times New Roman"/>
                        </a:rPr>
                        <a:t>ИНТЕРЕНЕТ.</a:t>
                      </a:r>
                      <a:endParaRPr lang="ru-RU" sz="2000" dirty="0"/>
                    </a:p>
                    <a:p>
                      <a:pPr algn="ctr"/>
                      <a:r>
                        <a:rPr lang="ru-RU" sz="2000" b="1" dirty="0" smtClean="0">
                          <a:latin typeface="Times New Roman"/>
                        </a:rPr>
                        <a:t>С </a:t>
                      </a:r>
                      <a:r>
                        <a:rPr lang="ru-RU" sz="2000" b="1" dirty="0">
                          <a:latin typeface="Times New Roman"/>
                        </a:rPr>
                        <a:t>1 сентября 2012 г. </a:t>
                      </a:r>
                      <a:r>
                        <a:rPr lang="ru-RU" sz="2000" b="1" dirty="0" smtClean="0">
                          <a:latin typeface="Times New Roman"/>
                        </a:rPr>
                        <a:t>вступил </a:t>
                      </a:r>
                      <a:r>
                        <a:rPr lang="ru-RU" sz="2000" b="1" dirty="0">
                          <a:latin typeface="Times New Roman"/>
                        </a:rPr>
                        <a:t>в силу Федеральный закон Российской Федерации от 29 декабря 2010 г. N 436-ФЗ </a:t>
                      </a:r>
                      <a:endParaRPr lang="ru-RU" sz="2000" dirty="0"/>
                    </a:p>
                    <a:p>
                      <a:pPr algn="ctr"/>
                      <a:r>
                        <a:rPr lang="ru-RU" sz="2000" b="1" dirty="0">
                          <a:latin typeface="Times New Roman"/>
                        </a:rPr>
                        <a:t>"О защите детей от информации, причиняющей вред их здоровью и развитию"</a:t>
                      </a:r>
                      <a:r>
                        <a:rPr lang="ru-RU" sz="2000" dirty="0">
                          <a:latin typeface="Times New Roman"/>
                        </a:rPr>
                        <a:t>, </a:t>
                      </a:r>
                      <a:endParaRPr lang="ru-RU" sz="2000" dirty="0"/>
                    </a:p>
                    <a:p>
                      <a:pPr algn="ctr"/>
                      <a:r>
                        <a:rPr lang="ru-RU" sz="2000" b="1" dirty="0">
                          <a:latin typeface="Times New Roman"/>
                        </a:rPr>
                        <a:t>согласно которому содержание и художественное оформление информации, предназначенной для обучения детей, должны соответствовать </a:t>
                      </a:r>
                      <a:endParaRPr lang="ru-RU" sz="2000" dirty="0"/>
                    </a:p>
                    <a:p>
                      <a:pPr algn="ctr"/>
                      <a:r>
                        <a:rPr lang="ru-RU" sz="2000" b="1" dirty="0">
                          <a:latin typeface="Times New Roman"/>
                        </a:rPr>
                        <a:t>содержанию и художественному оформлению информации для детей данного возраста</a:t>
                      </a:r>
                      <a:r>
                        <a:rPr lang="ru-RU" sz="2000" dirty="0">
                          <a:latin typeface="Times New Roman"/>
                        </a:rPr>
                        <a:t>.</a:t>
                      </a:r>
                      <a:endParaRPr lang="ru-RU" sz="2000" dirty="0"/>
                    </a:p>
                    <a:p>
                      <a:pPr algn="ctr"/>
                      <a:r>
                        <a:rPr lang="ru-RU" sz="2000" b="1" i="1" u="sng" dirty="0">
                          <a:latin typeface="Times New Roman"/>
                        </a:rPr>
                        <a:t>Информационная безопасность в целом и особенно детей - одна из центральных задач, которую необходимо решить для России.</a:t>
                      </a:r>
                      <a:endParaRPr lang="ru-RU" sz="2000" dirty="0"/>
                    </a:p>
                    <a:p>
                      <a:pPr algn="ctr"/>
                      <a:r>
                        <a:rPr lang="ru-RU" sz="2000" b="1" dirty="0">
                          <a:latin typeface="Times New Roman"/>
                        </a:rPr>
                        <a:t>Об этом неоднократно заявлял Дмитрий Медведев</a:t>
                      </a:r>
                      <a:endParaRPr lang="ru-RU" sz="2000" dirty="0"/>
                    </a:p>
                  </a:txBody>
                  <a:tcPr marL="19475" marR="19475" marT="19475" marB="194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5" name="Picture 1" descr="http://74210s118.edusite.ru/images/detskiyinternet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0" y="1484784"/>
            <a:ext cx="3296152" cy="397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5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366827"/>
              </p:ext>
            </p:extLst>
          </p:nvPr>
        </p:nvGraphicFramePr>
        <p:xfrm>
          <a:off x="251520" y="0"/>
          <a:ext cx="8892480" cy="6858000"/>
        </p:xfrm>
        <a:graphic>
          <a:graphicData uri="http://schemas.openxmlformats.org/drawingml/2006/table">
            <a:tbl>
              <a:tblPr/>
              <a:tblGrid>
                <a:gridCol w="5616624"/>
                <a:gridCol w="3275856"/>
              </a:tblGrid>
              <a:tr h="6858000">
                <a:tc>
                  <a:txBody>
                    <a:bodyPr/>
                    <a:lstStyle/>
                    <a:p>
                      <a:r>
                        <a:rPr lang="ru-RU" sz="2400" b="1" i="1" u="non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3 правило:</a:t>
                      </a:r>
                    </a:p>
                    <a:p>
                      <a:r>
                        <a:rPr lang="ru-RU" sz="2800" b="1" i="0" u="sng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Не </a:t>
                      </a:r>
                      <a:r>
                        <a:rPr lang="ru-RU" sz="2800" b="1" i="0" u="sng" dirty="0">
                          <a:solidFill>
                            <a:srgbClr val="FF0000"/>
                          </a:solidFill>
                          <a:latin typeface="Times New Roman"/>
                        </a:rPr>
                        <a:t>открывай </a:t>
                      </a:r>
                      <a:r>
                        <a:rPr lang="ru-RU" sz="2800" b="1" i="0" u="sng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файлы</a:t>
                      </a:r>
                    </a:p>
                    <a:p>
                      <a:endParaRPr lang="ru-RU" sz="2400" dirty="0"/>
                    </a:p>
                    <a:p>
                      <a:pPr algn="just"/>
                      <a:r>
                        <a:rPr lang="ru-RU" sz="2400" b="1" dirty="0">
                          <a:latin typeface="Times New Roman"/>
                        </a:rPr>
                        <a:t>Не скачивай и не открывай неизвестные тебе или присланные незнакомцами файлы из Интернета. Чтобы избежать заражения компьютера вирусом, установи на него специальную программу — антивирус!</a:t>
                      </a:r>
                      <a:endParaRPr lang="ru-RU" sz="2400" dirty="0"/>
                    </a:p>
                    <a:p>
                      <a:pPr algn="ctr"/>
                      <a:r>
                        <a:rPr lang="ru-RU" sz="2400" b="1" dirty="0">
                          <a:latin typeface="Times New Roman"/>
                        </a:rPr>
                        <a:t> </a:t>
                      </a:r>
                      <a:endParaRPr lang="ru-RU" sz="2400" dirty="0"/>
                    </a:p>
                    <a:p>
                      <a:r>
                        <a:rPr lang="ru-RU" sz="2400" b="1" i="1" dirty="0">
                          <a:latin typeface="Times New Roman"/>
                        </a:rPr>
                        <a:t>«Не хочу попасть в беду —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Антивирус заведу!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Всем, кто ходит в Интернет,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Пригодится наш совет»</a:t>
                      </a:r>
                      <a:endParaRPr lang="ru-RU" sz="24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 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41" name="Picture 1" descr="http://74210s118.edusite.ru/images/p65_vixr-interneta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149080"/>
            <a:ext cx="2682455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15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161180"/>
              </p:ext>
            </p:extLst>
          </p:nvPr>
        </p:nvGraphicFramePr>
        <p:xfrm>
          <a:off x="0" y="116632"/>
          <a:ext cx="8172400" cy="6741368"/>
        </p:xfrm>
        <a:graphic>
          <a:graphicData uri="http://schemas.openxmlformats.org/drawingml/2006/table">
            <a:tbl>
              <a:tblPr/>
              <a:tblGrid>
                <a:gridCol w="2927778"/>
                <a:gridCol w="5244622"/>
              </a:tblGrid>
              <a:tr h="674136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u="none" dirty="0">
                          <a:solidFill>
                            <a:srgbClr val="FF0000"/>
                          </a:solidFill>
                        </a:rPr>
                        <a:t>  </a:t>
                      </a:r>
                      <a:r>
                        <a:rPr lang="ru-RU" sz="2400" b="1" i="1" u="non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4</a:t>
                      </a:r>
                      <a:r>
                        <a:rPr lang="ru-RU" sz="2400" b="1" i="1" u="none" baseline="0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 правило:</a:t>
                      </a:r>
                    </a:p>
                    <a:p>
                      <a:r>
                        <a:rPr lang="ru-RU" sz="2800" b="1" u="sng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Не </a:t>
                      </a:r>
                      <a:r>
                        <a:rPr lang="ru-RU" sz="2800" b="1" u="sng" dirty="0">
                          <a:solidFill>
                            <a:srgbClr val="FF0000"/>
                          </a:solidFill>
                          <a:latin typeface="Times New Roman"/>
                        </a:rPr>
                        <a:t>спеши отправлять </a:t>
                      </a:r>
                      <a:r>
                        <a:rPr lang="ru-RU" sz="2800" b="1" u="sng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SMS</a:t>
                      </a:r>
                    </a:p>
                    <a:p>
                      <a:endParaRPr lang="ru-RU" sz="2800" u="sng" dirty="0">
                        <a:solidFill>
                          <a:srgbClr val="FF0000"/>
                        </a:solidFill>
                      </a:endParaRPr>
                    </a:p>
                    <a:p>
                      <a:pPr algn="just"/>
                      <a:r>
                        <a:rPr lang="ru-RU" sz="2400" b="1" dirty="0">
                          <a:latin typeface="Times New Roman"/>
                        </a:rPr>
                        <a:t>Если хочешь скачать картинку или мелодию, но тебя просят отправить смс — не спеши! Сначала проверь этот номер в интернете — безопасно ли отправлять на него смс и не обманут ли тебя. Сделать это можно на специальном сайте.</a:t>
                      </a:r>
                      <a:endParaRPr lang="ru-RU" sz="2400" dirty="0"/>
                    </a:p>
                    <a:p>
                      <a:r>
                        <a:rPr lang="ru-RU" sz="2400" dirty="0">
                          <a:latin typeface="Times New Roman"/>
                        </a:rPr>
                        <a:t> </a:t>
                      </a:r>
                      <a:endParaRPr lang="ru-RU" sz="2400" dirty="0"/>
                    </a:p>
                    <a:p>
                      <a:r>
                        <a:rPr lang="ru-RU" sz="2400" b="1" i="1" dirty="0">
                          <a:latin typeface="Times New Roman"/>
                        </a:rPr>
                        <a:t>«Иногда тебе в Сети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Вдруг встречаются вруны.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Ты мошенникам не верь,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Информацию проверь!»</a:t>
                      </a:r>
                      <a:endParaRPr lang="ru-RU" sz="24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1265" name="Picture 1" descr="http://74210s118.edusite.ru/images/p65_article_681_010d381c53599fe6d829e6476873f0ba13019932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2713194" cy="184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54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714546"/>
              </p:ext>
            </p:extLst>
          </p:nvPr>
        </p:nvGraphicFramePr>
        <p:xfrm>
          <a:off x="179512" y="116632"/>
          <a:ext cx="8964488" cy="6730347"/>
        </p:xfrm>
        <a:graphic>
          <a:graphicData uri="http://schemas.openxmlformats.org/drawingml/2006/table">
            <a:tbl>
              <a:tblPr/>
              <a:tblGrid>
                <a:gridCol w="5472608"/>
                <a:gridCol w="3491880"/>
              </a:tblGrid>
              <a:tr h="6730347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5 правило:</a:t>
                      </a:r>
                    </a:p>
                    <a:p>
                      <a:r>
                        <a:rPr lang="ru-RU" sz="2800" b="1" u="sng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Осторожно </a:t>
                      </a:r>
                      <a:r>
                        <a:rPr lang="ru-RU" sz="2800" b="1" u="sng" dirty="0">
                          <a:solidFill>
                            <a:srgbClr val="FF0000"/>
                          </a:solidFill>
                          <a:latin typeface="Times New Roman"/>
                        </a:rPr>
                        <a:t>с </a:t>
                      </a:r>
                      <a:r>
                        <a:rPr lang="ru-RU" sz="2800" b="1" u="sng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незнакомыми</a:t>
                      </a:r>
                    </a:p>
                    <a:p>
                      <a:endParaRPr lang="ru-RU" sz="2800" u="sng" dirty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</a:rPr>
                        <a:t>Не встречайся без родителей с людьми из Интернета вживую.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/>
                      </a:r>
                      <a:b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 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</a:rPr>
                        <a:t>Интернете многие люди рассказывают о себе неправду.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</a:rPr>
                        <a:t> 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  <a:latin typeface="Times New Roman"/>
                        </a:rPr>
                        <a:t>«Злые люди в Интернете</a:t>
                      </a:r>
                      <a:br>
                        <a:rPr lang="ru-RU" sz="2800" b="1" i="1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r>
                        <a:rPr lang="ru-RU" sz="2800" b="1" i="1" dirty="0">
                          <a:solidFill>
                            <a:schemeClr val="tx1"/>
                          </a:solidFill>
                          <a:latin typeface="Times New Roman"/>
                        </a:rPr>
                        <a:t>Расставляют свои сети.</a:t>
                      </a:r>
                      <a:br>
                        <a:rPr lang="ru-RU" sz="2800" b="1" i="1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r>
                        <a:rPr lang="ru-RU" sz="2800" b="1" i="1" dirty="0">
                          <a:solidFill>
                            <a:schemeClr val="tx1"/>
                          </a:solidFill>
                          <a:latin typeface="Times New Roman"/>
                        </a:rPr>
                        <a:t>С незнакомыми людьми</a:t>
                      </a:r>
                      <a:br>
                        <a:rPr lang="ru-RU" sz="2800" b="1" i="1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r>
                        <a:rPr lang="ru-RU" sz="2800" b="1" i="1" dirty="0">
                          <a:solidFill>
                            <a:schemeClr val="tx1"/>
                          </a:solidFill>
                          <a:latin typeface="Times New Roman"/>
                        </a:rPr>
                        <a:t>Ты на встречу не иди!»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 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2289" name="Picture 1" descr="http://74210s118.edusite.ru/images/p65_e-kids-krutikof_livejournal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3679470"/>
            <a:ext cx="3743325" cy="320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07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82818" y="188640"/>
            <a:ext cx="378958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/>
              </a:rPr>
              <a:t>6 правило:</a:t>
            </a:r>
          </a:p>
          <a:p>
            <a:r>
              <a:rPr lang="ru-RU" sz="2800" b="1" u="sng" dirty="0" smtClean="0">
                <a:solidFill>
                  <a:srgbClr val="FF0000"/>
                </a:solidFill>
                <a:latin typeface="Times New Roman"/>
              </a:rPr>
              <a:t>Будь дружелюбен</a:t>
            </a:r>
          </a:p>
          <a:p>
            <a:endParaRPr lang="ru-RU" sz="2400" dirty="0" smtClean="0"/>
          </a:p>
          <a:p>
            <a:r>
              <a:rPr lang="ru-RU" sz="2400" b="1" dirty="0" smtClean="0">
                <a:latin typeface="Times New Roman"/>
              </a:rPr>
              <a:t>Общаясь в Интернете, будь дружелюбен с другими. Не пиши грубых слов! Ты можешь нечаянно обидеть человека, читать грубости так же неприятно, как и слышать.</a:t>
            </a:r>
            <a:endParaRPr lang="ru-RU" sz="2400" dirty="0" smtClean="0"/>
          </a:p>
          <a:p>
            <a:r>
              <a:rPr lang="ru-RU" sz="2400" dirty="0" smtClean="0">
                <a:latin typeface="Times New Roman"/>
              </a:rPr>
              <a:t> </a:t>
            </a:r>
            <a:endParaRPr lang="ru-RU" sz="2400" dirty="0" smtClean="0"/>
          </a:p>
          <a:p>
            <a:r>
              <a:rPr lang="ru-RU" sz="2400" b="1" i="1" dirty="0" smtClean="0">
                <a:latin typeface="Times New Roman"/>
              </a:rPr>
              <a:t>«С грубиянами в Сети</a:t>
            </a:r>
            <a:br>
              <a:rPr lang="ru-RU" sz="2400" b="1" i="1" dirty="0" smtClean="0">
                <a:latin typeface="Times New Roman"/>
              </a:rPr>
            </a:br>
            <a:r>
              <a:rPr lang="ru-RU" sz="2400" b="1" i="1" dirty="0" smtClean="0">
                <a:latin typeface="Times New Roman"/>
              </a:rPr>
              <a:t>Разговор не заводи.</a:t>
            </a:r>
            <a:br>
              <a:rPr lang="ru-RU" sz="2400" b="1" i="1" dirty="0" smtClean="0">
                <a:latin typeface="Times New Roman"/>
              </a:rPr>
            </a:br>
            <a:r>
              <a:rPr lang="ru-RU" sz="2400" b="1" i="1" dirty="0" smtClean="0">
                <a:latin typeface="Times New Roman"/>
              </a:rPr>
              <a:t>Ну и сам не оплошай —</a:t>
            </a:r>
            <a:br>
              <a:rPr lang="ru-RU" sz="2400" b="1" i="1" dirty="0" smtClean="0">
                <a:latin typeface="Times New Roman"/>
              </a:rPr>
            </a:br>
            <a:r>
              <a:rPr lang="ru-RU" sz="2400" b="1" i="1" dirty="0" smtClean="0">
                <a:latin typeface="Times New Roman"/>
              </a:rPr>
              <a:t>Никого не обижай»</a:t>
            </a:r>
            <a:endParaRPr lang="ru-RU" sz="2400" dirty="0"/>
          </a:p>
        </p:txBody>
      </p:sp>
      <p:pic>
        <p:nvPicPr>
          <p:cNvPr id="13314" name="Picture 2" descr="http://74210s118.edusite.ru/images/52700370_51921282_zup0ms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5848"/>
            <a:ext cx="3399990" cy="238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24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461307"/>
              </p:ext>
            </p:extLst>
          </p:nvPr>
        </p:nvGraphicFramePr>
        <p:xfrm>
          <a:off x="179512" y="188640"/>
          <a:ext cx="8712968" cy="6669360"/>
        </p:xfrm>
        <a:graphic>
          <a:graphicData uri="http://schemas.openxmlformats.org/drawingml/2006/table">
            <a:tbl>
              <a:tblPr/>
              <a:tblGrid>
                <a:gridCol w="4356484"/>
                <a:gridCol w="4356484"/>
              </a:tblGrid>
              <a:tr h="6669360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7 правило:</a:t>
                      </a:r>
                    </a:p>
                    <a:p>
                      <a:r>
                        <a:rPr lang="ru-RU" sz="2800" b="1" u="sng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Не </a:t>
                      </a:r>
                      <a:r>
                        <a:rPr lang="ru-RU" sz="2800" b="1" u="sng" dirty="0">
                          <a:solidFill>
                            <a:srgbClr val="FF0000"/>
                          </a:solidFill>
                          <a:latin typeface="Times New Roman"/>
                        </a:rPr>
                        <a:t>рассказывай о </a:t>
                      </a:r>
                      <a:r>
                        <a:rPr lang="ru-RU" sz="2800" b="1" u="sng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себе</a:t>
                      </a:r>
                    </a:p>
                    <a:p>
                      <a:endParaRPr lang="ru-RU" sz="2400" dirty="0"/>
                    </a:p>
                    <a:p>
                      <a:pPr algn="just"/>
                      <a:r>
                        <a:rPr lang="ru-RU" sz="2400" b="1" dirty="0">
                          <a:latin typeface="Times New Roman"/>
                        </a:rPr>
                        <a:t>Никогда не рассказывай о себе незнакомым людям: где ты живешь, учишься, свой номер телефона. Это должны знать только твои друзья и семья!</a:t>
                      </a:r>
                      <a:endParaRPr lang="ru-RU" sz="2400" dirty="0"/>
                    </a:p>
                    <a:p>
                      <a:r>
                        <a:rPr lang="ru-RU" sz="2400" b="1" dirty="0">
                          <a:latin typeface="Times New Roman"/>
                        </a:rPr>
                        <a:t> </a:t>
                      </a:r>
                      <a:endParaRPr lang="ru-RU" sz="2400" dirty="0"/>
                    </a:p>
                    <a:p>
                      <a:r>
                        <a:rPr lang="ru-RU" sz="2400" b="1" i="1" dirty="0">
                          <a:latin typeface="Times New Roman"/>
                        </a:rPr>
                        <a:t>«Чтобы вор к нам не пришёл,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И чужой нас не нашёл,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Телефон свой, адрес, фото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В интернет не помещай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И другим не сообщай»</a:t>
                      </a:r>
                      <a:endParaRPr lang="ru-RU" sz="24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 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4337" name="Picture 1" descr="http://74210s118.edusite.ru/images/p65_slid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077072"/>
            <a:ext cx="3571875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57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угрозы встречаются наиболее часто?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56792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Угроза заражения вредоносным ПО.</a:t>
            </a: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6983" y="2382560"/>
            <a:ext cx="85331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Доступ к нежелательному содержимому.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135" y="3284984"/>
            <a:ext cx="8771953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Контакты с незнакомыми людьми </a:t>
            </a:r>
            <a:br>
              <a:rPr lang="ru-RU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 помощью чатов или электронной почты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6752" y="5085183"/>
            <a:ext cx="67409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Неконтролируемые покупки.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768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деятельности.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136339"/>
            <a:ext cx="6318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1.</a:t>
            </a:r>
            <a:r>
              <a:rPr lang="ru-RU" dirty="0"/>
              <a:t>	</a:t>
            </a:r>
            <a:r>
              <a:rPr lang="ru-RU" sz="3200" dirty="0"/>
              <a:t>сегодня я узнал…</a:t>
            </a:r>
          </a:p>
          <a:p>
            <a:r>
              <a:rPr lang="ru-RU" sz="3200" dirty="0"/>
              <a:t>2.	было интересно…</a:t>
            </a:r>
          </a:p>
          <a:p>
            <a:r>
              <a:rPr lang="ru-RU" sz="3200" dirty="0"/>
              <a:t>3.	было трудно…</a:t>
            </a:r>
          </a:p>
          <a:p>
            <a:r>
              <a:rPr lang="ru-RU" sz="3200" dirty="0"/>
              <a:t>4.	я выполнял задания…</a:t>
            </a:r>
          </a:p>
          <a:p>
            <a:r>
              <a:rPr lang="ru-RU" sz="3200" dirty="0"/>
              <a:t>5.	я понял, что…</a:t>
            </a:r>
          </a:p>
          <a:p>
            <a:r>
              <a:rPr lang="ru-RU" sz="3200" dirty="0"/>
              <a:t>6.	теперь я могу…</a:t>
            </a:r>
          </a:p>
          <a:p>
            <a:r>
              <a:rPr lang="ru-RU" sz="3200" dirty="0"/>
              <a:t>7.	я почувствовал, что…</a:t>
            </a:r>
          </a:p>
          <a:p>
            <a:r>
              <a:rPr lang="ru-RU" sz="3200" dirty="0"/>
              <a:t>8.	меня удивило…</a:t>
            </a:r>
          </a:p>
          <a:p>
            <a:r>
              <a:rPr lang="ru-RU" sz="3200" dirty="0"/>
              <a:t>9.	урок дал мне для жизни…</a:t>
            </a:r>
          </a:p>
        </p:txBody>
      </p:sp>
    </p:spTree>
    <p:extLst>
      <p:ext uri="{BB962C8B-B14F-4D97-AF65-F5344CB8AC3E}">
        <p14:creationId xmlns:p14="http://schemas.microsoft.com/office/powerpoint/2010/main" val="1181438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548680"/>
            <a:ext cx="35493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КОНКУРС.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44824"/>
            <a:ext cx="825097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Создайте в </a:t>
            </a:r>
            <a: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PowerPoint</a:t>
            </a:r>
            <a:endParaRPr lang="ru-RU" sz="4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анимационную открытку, </a:t>
            </a:r>
            <a:b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посвященную</a:t>
            </a:r>
            <a: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Неделе </a:t>
            </a:r>
            <a:b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безопасного Рунета.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085184"/>
            <a:ext cx="8050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«Дружелюбный Рунет»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587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1" y="4401859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Дети в Интернете:</a:t>
            </a:r>
          </a:p>
          <a:p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кто предупреждён, тот вооружен.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Составила: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учитель информатики и ИКТ </a:t>
            </a:r>
            <a:b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МБОУ СОШ № 25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Г. Новошахтинска</a:t>
            </a:r>
          </a:p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Путря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 Лариса Петровна</a:t>
            </a: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353835"/>
            <a:ext cx="4427984" cy="3754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66811" y="476672"/>
            <a:ext cx="83816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Right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Безопасное пользование Рунетом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345" y="1353835"/>
            <a:ext cx="47625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1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273162"/>
              </p:ext>
            </p:extLst>
          </p:nvPr>
        </p:nvGraphicFramePr>
        <p:xfrm>
          <a:off x="323528" y="0"/>
          <a:ext cx="10098249" cy="6858000"/>
        </p:xfrm>
        <a:graphic>
          <a:graphicData uri="http://schemas.openxmlformats.org/drawingml/2006/table">
            <a:tbl>
              <a:tblPr/>
              <a:tblGrid>
                <a:gridCol w="5688013"/>
                <a:gridCol w="4410236"/>
              </a:tblGrid>
              <a:tr h="6858000">
                <a:tc>
                  <a:txBody>
                    <a:bodyPr/>
                    <a:lstStyle/>
                    <a:p>
                      <a:pPr algn="l"/>
                      <a:r>
                        <a:rPr lang="ru-RU" sz="2400" b="1" i="1" u="sng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Знакомство с возможностями интернета</a:t>
                      </a:r>
                      <a:endParaRPr lang="ru-RU" sz="2400" i="1" u="sng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l"/>
                      <a:r>
                        <a:rPr lang="ru-RU" sz="2400" b="1" dirty="0">
                          <a:latin typeface="Times New Roman"/>
                        </a:rPr>
                        <a:t>Где найти подругу Олю?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Прочитать, что было в школе?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И узнать про все на свете?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Ну конечно, в ИНТЕРНЕТЕ!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/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Там музеи, книги, игры,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Музыка, живые тигры!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Можно все, друзья, найти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В этой сказочной сети!</a:t>
                      </a:r>
                      <a:endParaRPr lang="ru-RU" sz="24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 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93363" y="522346"/>
            <a:ext cx="447167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8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Советы детям:</a:t>
            </a:r>
            <a:r>
              <a:rPr kumimoji="0" lang="ru-RU" alt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074" name="Picture 2" descr="http://74210s118.edusite.ru/images/p65_rdgisvoyh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08920"/>
            <a:ext cx="2905766" cy="3686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6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520578"/>
              </p:ext>
            </p:extLst>
          </p:nvPr>
        </p:nvGraphicFramePr>
        <p:xfrm>
          <a:off x="323528" y="188640"/>
          <a:ext cx="8568952" cy="6480720"/>
        </p:xfrm>
        <a:graphic>
          <a:graphicData uri="http://schemas.openxmlformats.org/drawingml/2006/table">
            <a:tbl>
              <a:tblPr/>
              <a:tblGrid>
                <a:gridCol w="5256584"/>
                <a:gridCol w="3312368"/>
              </a:tblGrid>
              <a:tr h="6480720">
                <a:tc>
                  <a:txBody>
                    <a:bodyPr/>
                    <a:lstStyle/>
                    <a:p>
                      <a:pPr algn="l"/>
                      <a:r>
                        <a:rPr lang="ru-RU" sz="3200" b="1" u="sng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Познание</a:t>
                      </a:r>
                      <a:endParaRPr lang="ru-RU" sz="3200" u="sng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l"/>
                      <a:r>
                        <a:rPr lang="ru-RU" sz="3200" b="1" dirty="0">
                          <a:latin typeface="Times New Roman"/>
                        </a:rPr>
                        <a:t>Как не сбиться нам с пути?</a:t>
                      </a:r>
                      <a:br>
                        <a:rPr lang="ru-RU" sz="3200" b="1" dirty="0">
                          <a:latin typeface="Times New Roman"/>
                        </a:rPr>
                      </a:br>
                      <a:r>
                        <a:rPr lang="ru-RU" sz="3200" b="1" dirty="0">
                          <a:latin typeface="Times New Roman"/>
                        </a:rPr>
                        <a:t>Где и что в сети найти?</a:t>
                      </a:r>
                      <a:br>
                        <a:rPr lang="ru-RU" sz="3200" b="1" dirty="0">
                          <a:latin typeface="Times New Roman"/>
                        </a:rPr>
                      </a:br>
                      <a:r>
                        <a:rPr lang="ru-RU" sz="3200" b="1" dirty="0">
                          <a:latin typeface="Times New Roman"/>
                        </a:rPr>
                        <a:t>Нам поможет непременно</a:t>
                      </a:r>
                      <a:br>
                        <a:rPr lang="ru-RU" sz="3200" b="1" dirty="0">
                          <a:latin typeface="Times New Roman"/>
                        </a:rPr>
                      </a:br>
                      <a:r>
                        <a:rPr lang="ru-RU" sz="3200" b="1" dirty="0">
                          <a:latin typeface="Times New Roman"/>
                        </a:rPr>
                        <a:t>Поисковая система.</a:t>
                      </a:r>
                      <a:br>
                        <a:rPr lang="ru-RU" sz="3200" b="1" dirty="0">
                          <a:latin typeface="Times New Roman"/>
                        </a:rPr>
                      </a:br>
                      <a:r>
                        <a:rPr lang="ru-RU" sz="3200" b="1" dirty="0">
                          <a:latin typeface="Times New Roman"/>
                        </a:rPr>
                        <a:t>Ей задай любой вопрос —</a:t>
                      </a:r>
                      <a:br>
                        <a:rPr lang="ru-RU" sz="3200" b="1" dirty="0">
                          <a:latin typeface="Times New Roman"/>
                        </a:rPr>
                      </a:br>
                      <a:r>
                        <a:rPr lang="ru-RU" sz="3200" b="1" dirty="0">
                          <a:latin typeface="Times New Roman"/>
                        </a:rPr>
                        <a:t>Все, что интересно!</a:t>
                      </a:r>
                      <a:br>
                        <a:rPr lang="ru-RU" sz="3200" b="1" dirty="0">
                          <a:latin typeface="Times New Roman"/>
                        </a:rPr>
                      </a:br>
                      <a:r>
                        <a:rPr lang="ru-RU" sz="3200" b="1" dirty="0">
                          <a:latin typeface="Times New Roman"/>
                        </a:rPr>
                        <a:t>В миг ответ она найдет</a:t>
                      </a:r>
                      <a:br>
                        <a:rPr lang="ru-RU" sz="3200" b="1" dirty="0">
                          <a:latin typeface="Times New Roman"/>
                        </a:rPr>
                      </a:br>
                      <a:r>
                        <a:rPr lang="ru-RU" sz="3200" b="1" dirty="0">
                          <a:latin typeface="Times New Roman"/>
                        </a:rPr>
                        <a:t>И покажет честно.</a:t>
                      </a:r>
                      <a:endParaRPr lang="ru-RU" sz="32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 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097" name="Picture 1" descr="http://74210s118.edusite.ru/images/p65_3grad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21088"/>
            <a:ext cx="2924175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65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361486"/>
              </p:ext>
            </p:extLst>
          </p:nvPr>
        </p:nvGraphicFramePr>
        <p:xfrm>
          <a:off x="251520" y="620688"/>
          <a:ext cx="8242920" cy="5760640"/>
        </p:xfrm>
        <a:graphic>
          <a:graphicData uri="http://schemas.openxmlformats.org/drawingml/2006/table">
            <a:tbl>
              <a:tblPr/>
              <a:tblGrid>
                <a:gridCol w="4635453"/>
                <a:gridCol w="3607467"/>
              </a:tblGrid>
              <a:tr h="5760640">
                <a:tc>
                  <a:txBody>
                    <a:bodyPr/>
                    <a:lstStyle/>
                    <a:p>
                      <a:pPr algn="l"/>
                      <a:r>
                        <a:rPr lang="ru-RU" sz="5400" b="1" i="1" u="sng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Учеба</a:t>
                      </a:r>
                    </a:p>
                    <a:p>
                      <a:pPr algn="l"/>
                      <a:endParaRPr lang="ru-RU" sz="5400" i="1" u="sng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l"/>
                      <a:r>
                        <a:rPr lang="ru-RU" sz="2800" b="1" dirty="0">
                          <a:latin typeface="Times New Roman"/>
                        </a:rPr>
                        <a:t>В Интернете, в Интернете,</a:t>
                      </a:r>
                      <a:br>
                        <a:rPr lang="ru-RU" sz="2800" b="1" dirty="0">
                          <a:latin typeface="Times New Roman"/>
                        </a:rPr>
                      </a:br>
                      <a:r>
                        <a:rPr lang="ru-RU" sz="2800" b="1" dirty="0">
                          <a:latin typeface="Times New Roman"/>
                        </a:rPr>
                        <a:t>Пруд пруди всего на свете!</a:t>
                      </a:r>
                      <a:br>
                        <a:rPr lang="ru-RU" sz="2800" b="1" dirty="0">
                          <a:latin typeface="Times New Roman"/>
                        </a:rPr>
                      </a:br>
                      <a:r>
                        <a:rPr lang="ru-RU" sz="2800" b="1" dirty="0">
                          <a:latin typeface="Times New Roman"/>
                        </a:rPr>
                        <a:t>Здесь мы можем поучиться,</a:t>
                      </a:r>
                      <a:br>
                        <a:rPr lang="ru-RU" sz="2800" b="1" dirty="0">
                          <a:latin typeface="Times New Roman"/>
                        </a:rPr>
                      </a:br>
                      <a:r>
                        <a:rPr lang="ru-RU" sz="2800" b="1" dirty="0">
                          <a:latin typeface="Times New Roman"/>
                        </a:rPr>
                        <a:t>Быстро текст перевести,</a:t>
                      </a:r>
                      <a:br>
                        <a:rPr lang="ru-RU" sz="2800" b="1" dirty="0">
                          <a:latin typeface="Times New Roman"/>
                        </a:rPr>
                      </a:br>
                      <a:r>
                        <a:rPr lang="ru-RU" sz="2800" b="1" dirty="0">
                          <a:latin typeface="Times New Roman"/>
                        </a:rPr>
                        <a:t>А в онлайн библиотеке</a:t>
                      </a:r>
                      <a:br>
                        <a:rPr lang="ru-RU" sz="2800" b="1" dirty="0">
                          <a:latin typeface="Times New Roman"/>
                        </a:rPr>
                      </a:br>
                      <a:r>
                        <a:rPr lang="ru-RU" sz="2800" b="1" dirty="0">
                          <a:latin typeface="Times New Roman"/>
                        </a:rPr>
                        <a:t>Книжку нужную найти.</a:t>
                      </a:r>
                      <a:endParaRPr lang="ru-RU" sz="28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/>
                        <a:t> 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121" name="Picture 1" descr="http://74210s118.edusite.ru/images/p65_plasticlogic20131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0648"/>
            <a:ext cx="304800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36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27666"/>
              </p:ext>
            </p:extLst>
          </p:nvPr>
        </p:nvGraphicFramePr>
        <p:xfrm>
          <a:off x="467544" y="0"/>
          <a:ext cx="8676456" cy="6858000"/>
        </p:xfrm>
        <a:graphic>
          <a:graphicData uri="http://schemas.openxmlformats.org/drawingml/2006/table">
            <a:tbl>
              <a:tblPr/>
              <a:tblGrid>
                <a:gridCol w="4338228"/>
                <a:gridCol w="4338228"/>
              </a:tblGrid>
              <a:tr h="685800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sng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Общение на расстоянии</a:t>
                      </a:r>
                      <a:endParaRPr lang="ru-RU" sz="2400" i="1" u="sng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dirty="0">
                          <a:latin typeface="Times New Roman"/>
                        </a:rPr>
                        <a:t> </a:t>
                      </a:r>
                      <a:endParaRPr lang="ru-RU" dirty="0"/>
                    </a:p>
                    <a:p>
                      <a:pPr algn="l"/>
                      <a:r>
                        <a:rPr lang="ru-RU" sz="2400" b="1" dirty="0">
                          <a:latin typeface="Times New Roman"/>
                        </a:rPr>
                        <a:t>Расстоянья Интернету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Совершенно не страшны.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За секунду он доставит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Сообщенье хоть с Луны.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/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Не печалься, если вдруг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Далеко уехал друг.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Подключаешь Интернет —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Расстоянья больше нет!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/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Электронное письмо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Вмиг домчится до него.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Ну а видео-звонок,</a:t>
                      </a:r>
                      <a:br>
                        <a:rPr lang="ru-RU" sz="2400" b="1" dirty="0">
                          <a:latin typeface="Times New Roman"/>
                        </a:rPr>
                      </a:br>
                      <a:r>
                        <a:rPr lang="ru-RU" sz="2400" b="1" dirty="0">
                          <a:latin typeface="Times New Roman"/>
                        </a:rPr>
                        <a:t>Сократит разлуки срок.</a:t>
                      </a:r>
                      <a:endParaRPr lang="ru-RU" sz="24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 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145" name="Picture 1" descr="http://74210s118.edusite.ru/images/p65_e_mail_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237050"/>
            <a:ext cx="3977689" cy="2752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9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261384"/>
              </p:ext>
            </p:extLst>
          </p:nvPr>
        </p:nvGraphicFramePr>
        <p:xfrm>
          <a:off x="323528" y="260648"/>
          <a:ext cx="8712968" cy="6336704"/>
        </p:xfrm>
        <a:graphic>
          <a:graphicData uri="http://schemas.openxmlformats.org/drawingml/2006/table">
            <a:tbl>
              <a:tblPr/>
              <a:tblGrid>
                <a:gridCol w="7416824"/>
                <a:gridCol w="1296144"/>
              </a:tblGrid>
              <a:tr h="6336704">
                <a:tc>
                  <a:txBody>
                    <a:bodyPr/>
                    <a:lstStyle/>
                    <a:p>
                      <a:pPr algn="l"/>
                      <a:r>
                        <a:rPr lang="ru-RU" sz="3600" b="1" dirty="0">
                          <a:solidFill>
                            <a:srgbClr val="FF0000"/>
                          </a:solidFill>
                          <a:latin typeface="Times New Roman"/>
                        </a:rPr>
                        <a:t>«Мы хотим, чтоб Интернет</a:t>
                      </a:r>
                      <a:br>
                        <a:rPr lang="ru-RU" sz="3600" b="1" dirty="0">
                          <a:solidFill>
                            <a:srgbClr val="FF0000"/>
                          </a:solidFill>
                          <a:latin typeface="Times New Roman"/>
                        </a:rPr>
                      </a:br>
                      <a:r>
                        <a:rPr lang="ru-RU" sz="3600" b="1" dirty="0">
                          <a:solidFill>
                            <a:srgbClr val="FF0000"/>
                          </a:solidFill>
                          <a:latin typeface="Times New Roman"/>
                        </a:rPr>
                        <a:t>Был вам другом много лет!</a:t>
                      </a:r>
                      <a:br>
                        <a:rPr lang="ru-RU" sz="3600" b="1" dirty="0">
                          <a:solidFill>
                            <a:srgbClr val="FF0000"/>
                          </a:solidFill>
                          <a:latin typeface="Times New Roman"/>
                        </a:rPr>
                      </a:br>
                      <a:r>
                        <a:rPr lang="ru-RU" sz="3600" b="1" dirty="0">
                          <a:solidFill>
                            <a:srgbClr val="FF0000"/>
                          </a:solidFill>
                          <a:latin typeface="Times New Roman"/>
                        </a:rPr>
                        <a:t>Будешь знать семь правил этих —</a:t>
                      </a:r>
                      <a:br>
                        <a:rPr lang="ru-RU" sz="3600" b="1" dirty="0">
                          <a:solidFill>
                            <a:srgbClr val="FF0000"/>
                          </a:solidFill>
                          <a:latin typeface="Times New Roman"/>
                        </a:rPr>
                      </a:br>
                      <a:r>
                        <a:rPr lang="ru-RU" sz="3600" b="1" dirty="0">
                          <a:solidFill>
                            <a:srgbClr val="FF0000"/>
                          </a:solidFill>
                          <a:latin typeface="Times New Roman"/>
                        </a:rPr>
                        <a:t>Смело плавай в Интернете!»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 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169" name="Picture 1" descr="http://74210s118.edusite.ru/images/p65_103525_7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2580"/>
            <a:ext cx="291465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2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717225"/>
              </p:ext>
            </p:extLst>
          </p:nvPr>
        </p:nvGraphicFramePr>
        <p:xfrm>
          <a:off x="179513" y="0"/>
          <a:ext cx="8964488" cy="6858000"/>
        </p:xfrm>
        <a:graphic>
          <a:graphicData uri="http://schemas.openxmlformats.org/drawingml/2006/table">
            <a:tbl>
              <a:tblPr/>
              <a:tblGrid>
                <a:gridCol w="5400599"/>
                <a:gridCol w="3563889"/>
              </a:tblGrid>
              <a:tr h="6858000">
                <a:tc>
                  <a:txBody>
                    <a:bodyPr/>
                    <a:lstStyle/>
                    <a:p>
                      <a:r>
                        <a:rPr lang="ru-RU" sz="2800" b="1" i="1" u="non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2400" b="1" i="1" u="non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правило: </a:t>
                      </a:r>
                      <a:r>
                        <a:rPr lang="ru-RU" sz="2800" b="1" i="1" u="non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2800" b="1" i="1" u="non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</a:br>
                      <a:r>
                        <a:rPr lang="ru-RU" sz="2800" b="1" i="1" u="sng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Спрашивай взрослых</a:t>
                      </a:r>
                    </a:p>
                    <a:p>
                      <a:endParaRPr lang="ru-RU" sz="2800" i="1" u="none" dirty="0">
                        <a:solidFill>
                          <a:srgbClr val="FF0000"/>
                        </a:solidFill>
                      </a:endParaRPr>
                    </a:p>
                    <a:p>
                      <a:pPr algn="just"/>
                      <a:r>
                        <a:rPr lang="ru-RU" sz="2800" b="1" dirty="0">
                          <a:latin typeface="Times New Roman"/>
                        </a:rPr>
                        <a:t>Всегда спрашивай родителей о незнакомых вещах в Интернете. Они расскажут, что безопасно делать, а что нет.</a:t>
                      </a:r>
                      <a:endParaRPr lang="ru-RU" sz="2800" dirty="0"/>
                    </a:p>
                    <a:p>
                      <a:r>
                        <a:rPr lang="ru-RU" sz="2800" dirty="0">
                          <a:latin typeface="Times New Roman"/>
                        </a:rPr>
                        <a:t> </a:t>
                      </a:r>
                      <a:endParaRPr lang="ru-RU" sz="2800" dirty="0"/>
                    </a:p>
                    <a:p>
                      <a:r>
                        <a:rPr lang="ru-RU" sz="2800" b="1" i="1" dirty="0">
                          <a:latin typeface="Times New Roman"/>
                        </a:rPr>
                        <a:t>«Если что-то непонятно</a:t>
                      </a:r>
                      <a:br>
                        <a:rPr lang="ru-RU" sz="2800" b="1" i="1" dirty="0">
                          <a:latin typeface="Times New Roman"/>
                        </a:rPr>
                      </a:br>
                      <a:r>
                        <a:rPr lang="ru-RU" sz="2800" b="1" i="1" dirty="0">
                          <a:latin typeface="Times New Roman"/>
                        </a:rPr>
                        <a:t>страшно или неприятно,</a:t>
                      </a:r>
                      <a:br>
                        <a:rPr lang="ru-RU" sz="2800" b="1" i="1" dirty="0">
                          <a:latin typeface="Times New Roman"/>
                        </a:rPr>
                      </a:br>
                      <a:r>
                        <a:rPr lang="ru-RU" sz="2800" b="1" i="1" dirty="0">
                          <a:latin typeface="Times New Roman"/>
                        </a:rPr>
                        <a:t>Быстро к взрослым поспеши,</a:t>
                      </a:r>
                      <a:br>
                        <a:rPr lang="ru-RU" sz="2800" b="1" i="1" dirty="0">
                          <a:latin typeface="Times New Roman"/>
                        </a:rPr>
                      </a:br>
                      <a:r>
                        <a:rPr lang="ru-RU" sz="2800" b="1" i="1" dirty="0">
                          <a:latin typeface="Times New Roman"/>
                        </a:rPr>
                        <a:t>Расскажи и покажи» </a:t>
                      </a:r>
                      <a:r>
                        <a:rPr lang="ru-RU" sz="2800" i="1" dirty="0">
                          <a:latin typeface="Times New Roman"/>
                        </a:rPr>
                        <a:t> </a:t>
                      </a:r>
                      <a:endParaRPr lang="ru-RU" sz="28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8193" name="Picture 1" descr="http://74210s118.edusite.ru/images/schoolcomputer_kids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861048"/>
            <a:ext cx="360040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40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871342"/>
              </p:ext>
            </p:extLst>
          </p:nvPr>
        </p:nvGraphicFramePr>
        <p:xfrm>
          <a:off x="0" y="188640"/>
          <a:ext cx="8100392" cy="6669360"/>
        </p:xfrm>
        <a:graphic>
          <a:graphicData uri="http://schemas.openxmlformats.org/drawingml/2006/table">
            <a:tbl>
              <a:tblPr/>
              <a:tblGrid>
                <a:gridCol w="3220361"/>
                <a:gridCol w="4880031"/>
              </a:tblGrid>
              <a:tr h="666936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  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b="1" i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правило:</a:t>
                      </a:r>
                    </a:p>
                    <a:p>
                      <a:r>
                        <a:rPr lang="ru-RU" sz="2800" b="1" u="sng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Установи фильтр</a:t>
                      </a:r>
                    </a:p>
                    <a:p>
                      <a:endParaRPr lang="ru-RU" sz="2400" b="1" u="sng" dirty="0">
                        <a:solidFill>
                          <a:srgbClr val="FF0000"/>
                        </a:solidFill>
                      </a:endParaRPr>
                    </a:p>
                    <a:p>
                      <a:pPr algn="just"/>
                      <a:r>
                        <a:rPr lang="ru-RU" sz="2400" b="1" dirty="0">
                          <a:latin typeface="Times New Roman"/>
                        </a:rPr>
                        <a:t>Чтобы не сталкиваться с неприятной и огорчительной информацией в интернете, установи на свой браузер фильтр, или попроси сделать это взрослых — тогда можешь смело пользоваться интересными тебе страничками в интернете.</a:t>
                      </a:r>
                      <a:endParaRPr lang="ru-RU" sz="2400" dirty="0"/>
                    </a:p>
                    <a:p>
                      <a:r>
                        <a:rPr lang="ru-RU" sz="2400" dirty="0">
                          <a:latin typeface="Times New Roman"/>
                        </a:rPr>
                        <a:t> </a:t>
                      </a:r>
                      <a:endParaRPr lang="ru-RU" sz="2400" dirty="0"/>
                    </a:p>
                    <a:p>
                      <a:r>
                        <a:rPr lang="ru-RU" sz="2400" b="1" i="1" dirty="0">
                          <a:latin typeface="Times New Roman"/>
                        </a:rPr>
                        <a:t>«Как и всюду на планете,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Есть опасность в Интернете.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Мы опасность исключаем,</a:t>
                      </a:r>
                      <a:br>
                        <a:rPr lang="ru-RU" sz="2400" b="1" i="1" dirty="0">
                          <a:latin typeface="Times New Roman"/>
                        </a:rPr>
                      </a:br>
                      <a:r>
                        <a:rPr lang="ru-RU" sz="2400" b="1" i="1" dirty="0">
                          <a:latin typeface="Times New Roman"/>
                        </a:rPr>
                        <a:t>Если фильтры подключаем»</a:t>
                      </a:r>
                      <a:endParaRPr lang="ru-RU" sz="24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9217" name="Picture 1" descr="http://74210s118.edusite.ru/images/p65_aee4_1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1050"/>
            <a:ext cx="25717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0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124</TotalTime>
  <Words>219</Words>
  <Application>Microsoft Office PowerPoint</Application>
  <PresentationFormat>Экран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Какие угрозы встречаются наиболее часто?</vt:lpstr>
      <vt:lpstr>Рефлексия деятельности.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ПЛП</dc:creator>
  <cp:lastModifiedBy>ПЛП</cp:lastModifiedBy>
  <cp:revision>10</cp:revision>
  <dcterms:created xsi:type="dcterms:W3CDTF">2015-02-12T14:08:14Z</dcterms:created>
  <dcterms:modified xsi:type="dcterms:W3CDTF">2015-02-12T21:15:23Z</dcterms:modified>
</cp:coreProperties>
</file>