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1AA40-71BC-41F9-8869-C1C9B20EFDC4}" type="datetimeFigureOut">
              <a:rPr lang="ru-RU" smtClean="0"/>
              <a:t>28.01.2013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22F3700A-819B-4761-877F-AF6BD42A7028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1AA40-71BC-41F9-8869-C1C9B20EFDC4}" type="datetimeFigureOut">
              <a:rPr lang="ru-RU" smtClean="0"/>
              <a:t>28.01.2013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3700A-819B-4761-877F-AF6BD42A70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1AA40-71BC-41F9-8869-C1C9B20EFDC4}" type="datetimeFigureOut">
              <a:rPr lang="ru-RU" smtClean="0"/>
              <a:t>28.01.2013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3700A-819B-4761-877F-AF6BD42A70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1AA40-71BC-41F9-8869-C1C9B20EFDC4}" type="datetimeFigureOut">
              <a:rPr lang="ru-RU" smtClean="0"/>
              <a:t>28.01.2013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3700A-819B-4761-877F-AF6BD42A70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1AA40-71BC-41F9-8869-C1C9B20EFDC4}" type="datetimeFigureOut">
              <a:rPr lang="ru-RU" smtClean="0"/>
              <a:t>28.01.2013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3700A-819B-4761-877F-AF6BD42A7028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1AA40-71BC-41F9-8869-C1C9B20EFDC4}" type="datetimeFigureOut">
              <a:rPr lang="ru-RU" smtClean="0"/>
              <a:t>28.01.2013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3700A-819B-4761-877F-AF6BD42A70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1AA40-71BC-41F9-8869-C1C9B20EFDC4}" type="datetimeFigureOut">
              <a:rPr lang="ru-RU" smtClean="0"/>
              <a:t>28.01.2013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3700A-819B-4761-877F-AF6BD42A70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1AA40-71BC-41F9-8869-C1C9B20EFDC4}" type="datetimeFigureOut">
              <a:rPr lang="ru-RU" smtClean="0"/>
              <a:t>28.01.2013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3700A-819B-4761-877F-AF6BD42A70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1AA40-71BC-41F9-8869-C1C9B20EFDC4}" type="datetimeFigureOut">
              <a:rPr lang="ru-RU" smtClean="0"/>
              <a:t>28.01.2013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3700A-819B-4761-877F-AF6BD42A70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1AA40-71BC-41F9-8869-C1C9B20EFDC4}" type="datetimeFigureOut">
              <a:rPr lang="ru-RU" smtClean="0"/>
              <a:t>28.01.2013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3700A-819B-4761-877F-AF6BD42A702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1AA40-71BC-41F9-8869-C1C9B20EFDC4}" type="datetimeFigureOut">
              <a:rPr lang="ru-RU" smtClean="0"/>
              <a:t>28.01.2013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3700A-819B-4761-877F-AF6BD42A7028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4E21AA40-71BC-41F9-8869-C1C9B20EFDC4}" type="datetimeFigureOut">
              <a:rPr lang="ru-RU" smtClean="0"/>
              <a:t>28.01.2013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22F3700A-819B-4761-877F-AF6BD42A7028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Системное программное обеспечение (ОС)</a:t>
            </a:r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604705" y="1412777"/>
            <a:ext cx="6629400" cy="3033458"/>
          </a:xfrm>
        </p:spPr>
        <p:txBody>
          <a:bodyPr/>
          <a:lstStyle/>
          <a:p>
            <a:r>
              <a:rPr lang="ru-RU" dirty="0" smtClean="0"/>
              <a:t>Программное обеспечение компьютера.</a:t>
            </a:r>
            <a:endParaRPr lang="ru-RU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836712"/>
            <a:ext cx="1428750" cy="142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7882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/>
              <a:t>Уровни программной конфигурации</a:t>
            </a:r>
          </a:p>
        </p:txBody>
      </p:sp>
      <p:grpSp>
        <p:nvGrpSpPr>
          <p:cNvPr id="5146" name="Group 26"/>
          <p:cNvGrpSpPr>
            <a:grpSpLocks/>
          </p:cNvGrpSpPr>
          <p:nvPr/>
        </p:nvGrpSpPr>
        <p:grpSpPr bwMode="auto">
          <a:xfrm>
            <a:off x="900113" y="1412776"/>
            <a:ext cx="6842125" cy="4680520"/>
            <a:chOff x="2949" y="2394"/>
            <a:chExt cx="6300" cy="3960"/>
          </a:xfrm>
        </p:grpSpPr>
        <p:sp>
          <p:nvSpPr>
            <p:cNvPr id="5147" name="Rectangle 27"/>
            <p:cNvSpPr>
              <a:spLocks noChangeArrowheads="1"/>
            </p:cNvSpPr>
            <p:nvPr/>
          </p:nvSpPr>
          <p:spPr bwMode="auto">
            <a:xfrm>
              <a:off x="3479" y="4913"/>
              <a:ext cx="2116" cy="542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2400"/>
                <a:t>Базовое ПО</a:t>
              </a:r>
            </a:p>
          </p:txBody>
        </p:sp>
        <p:sp>
          <p:nvSpPr>
            <p:cNvPr id="5148" name="Rectangle 28"/>
            <p:cNvSpPr>
              <a:spLocks noChangeArrowheads="1"/>
            </p:cNvSpPr>
            <p:nvPr/>
          </p:nvSpPr>
          <p:spPr bwMode="auto">
            <a:xfrm>
              <a:off x="3280" y="4374"/>
              <a:ext cx="2453" cy="542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2400" dirty="0"/>
                <a:t>Системное ПО</a:t>
              </a:r>
            </a:p>
          </p:txBody>
        </p:sp>
        <p:sp>
          <p:nvSpPr>
            <p:cNvPr id="5149" name="Rectangle 29"/>
            <p:cNvSpPr>
              <a:spLocks noChangeArrowheads="1"/>
            </p:cNvSpPr>
            <p:nvPr/>
          </p:nvSpPr>
          <p:spPr bwMode="auto">
            <a:xfrm>
              <a:off x="3081" y="3834"/>
              <a:ext cx="2748" cy="542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2400" dirty="0"/>
                <a:t>Служебное ПО</a:t>
              </a:r>
            </a:p>
          </p:txBody>
        </p:sp>
        <p:sp>
          <p:nvSpPr>
            <p:cNvPr id="5150" name="Rectangle 30"/>
            <p:cNvSpPr>
              <a:spLocks noChangeArrowheads="1"/>
            </p:cNvSpPr>
            <p:nvPr/>
          </p:nvSpPr>
          <p:spPr bwMode="auto">
            <a:xfrm>
              <a:off x="2949" y="3294"/>
              <a:ext cx="3060" cy="542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2400"/>
                <a:t>Прикладное ПО</a:t>
              </a:r>
            </a:p>
          </p:txBody>
        </p:sp>
        <p:sp>
          <p:nvSpPr>
            <p:cNvPr id="5151" name="Rectangle 31"/>
            <p:cNvSpPr>
              <a:spLocks noChangeArrowheads="1"/>
            </p:cNvSpPr>
            <p:nvPr/>
          </p:nvSpPr>
          <p:spPr bwMode="auto">
            <a:xfrm>
              <a:off x="2949" y="2394"/>
              <a:ext cx="3240" cy="540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2400" dirty="0"/>
                <a:t>Пользователь</a:t>
              </a:r>
            </a:p>
          </p:txBody>
        </p:sp>
        <p:sp>
          <p:nvSpPr>
            <p:cNvPr id="5152" name="Rectangle 32"/>
            <p:cNvSpPr>
              <a:spLocks noChangeArrowheads="1"/>
            </p:cNvSpPr>
            <p:nvPr/>
          </p:nvSpPr>
          <p:spPr bwMode="auto">
            <a:xfrm>
              <a:off x="2949" y="5814"/>
              <a:ext cx="3240" cy="540"/>
            </a:xfrm>
            <a:prstGeom prst="rect">
              <a:avLst/>
            </a:prstGeom>
            <a:solidFill>
              <a:srgbClr val="CC99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2400"/>
                <a:t>Устройства</a:t>
              </a:r>
              <a:endParaRPr lang="ru-RU" sz="3600"/>
            </a:p>
          </p:txBody>
        </p:sp>
        <p:sp>
          <p:nvSpPr>
            <p:cNvPr id="5153" name="AutoShape 33"/>
            <p:cNvSpPr>
              <a:spLocks noChangeArrowheads="1"/>
            </p:cNvSpPr>
            <p:nvPr/>
          </p:nvSpPr>
          <p:spPr bwMode="auto">
            <a:xfrm>
              <a:off x="4279" y="5454"/>
              <a:ext cx="540" cy="360"/>
            </a:xfrm>
            <a:prstGeom prst="upDownArrow">
              <a:avLst>
                <a:gd name="adj1" fmla="val 50000"/>
                <a:gd name="adj2" fmla="val 20000"/>
              </a:avLst>
            </a:prstGeom>
            <a:solidFill>
              <a:srgbClr val="FF99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54" name="AutoShape 34"/>
            <p:cNvSpPr>
              <a:spLocks noChangeArrowheads="1"/>
            </p:cNvSpPr>
            <p:nvPr/>
          </p:nvSpPr>
          <p:spPr bwMode="auto">
            <a:xfrm>
              <a:off x="4293" y="2934"/>
              <a:ext cx="540" cy="360"/>
            </a:xfrm>
            <a:prstGeom prst="upDownArrow">
              <a:avLst>
                <a:gd name="adj1" fmla="val 50000"/>
                <a:gd name="adj2" fmla="val 20000"/>
              </a:avLst>
            </a:prstGeom>
            <a:solidFill>
              <a:srgbClr val="FF99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55" name="AutoShape 35"/>
            <p:cNvSpPr>
              <a:spLocks noChangeArrowheads="1"/>
            </p:cNvSpPr>
            <p:nvPr/>
          </p:nvSpPr>
          <p:spPr bwMode="auto">
            <a:xfrm>
              <a:off x="4375" y="4816"/>
              <a:ext cx="360" cy="180"/>
            </a:xfrm>
            <a:prstGeom prst="upDownArrow">
              <a:avLst>
                <a:gd name="adj1" fmla="val 50000"/>
                <a:gd name="adj2" fmla="val 20000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99CC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56" name="AutoShape 36"/>
            <p:cNvSpPr>
              <a:spLocks noChangeArrowheads="1"/>
            </p:cNvSpPr>
            <p:nvPr/>
          </p:nvSpPr>
          <p:spPr bwMode="auto">
            <a:xfrm>
              <a:off x="4389" y="4278"/>
              <a:ext cx="360" cy="180"/>
            </a:xfrm>
            <a:prstGeom prst="upDownArrow">
              <a:avLst>
                <a:gd name="adj1" fmla="val 50000"/>
                <a:gd name="adj2" fmla="val 20000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99CC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57" name="AutoShape 37"/>
            <p:cNvSpPr>
              <a:spLocks noChangeArrowheads="1"/>
            </p:cNvSpPr>
            <p:nvPr/>
          </p:nvSpPr>
          <p:spPr bwMode="auto">
            <a:xfrm>
              <a:off x="4389" y="3736"/>
              <a:ext cx="360" cy="180"/>
            </a:xfrm>
            <a:prstGeom prst="upDownArrow">
              <a:avLst>
                <a:gd name="adj1" fmla="val 50000"/>
                <a:gd name="adj2" fmla="val 20000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99CC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58" name="Rectangle 38"/>
            <p:cNvSpPr>
              <a:spLocks noChangeArrowheads="1"/>
            </p:cNvSpPr>
            <p:nvPr/>
          </p:nvSpPr>
          <p:spPr bwMode="auto">
            <a:xfrm>
              <a:off x="6549" y="5052"/>
              <a:ext cx="2340" cy="36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ru-RU" sz="1600" i="1"/>
                <a:t>Встроено в компьютер</a:t>
              </a:r>
              <a:endParaRPr lang="ru-RU" sz="3200"/>
            </a:p>
          </p:txBody>
        </p:sp>
        <p:sp>
          <p:nvSpPr>
            <p:cNvPr id="5159" name="Rectangle 39"/>
            <p:cNvSpPr>
              <a:spLocks noChangeArrowheads="1"/>
            </p:cNvSpPr>
            <p:nvPr/>
          </p:nvSpPr>
          <p:spPr bwMode="auto">
            <a:xfrm>
              <a:off x="6549" y="4014"/>
              <a:ext cx="2700" cy="89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ru-RU" sz="1600" i="1" dirty="0"/>
                <a:t>Устанавливается в общем пакете, который называется операционной системой</a:t>
              </a:r>
              <a:endParaRPr lang="ru-RU" sz="3200" dirty="0"/>
            </a:p>
          </p:txBody>
        </p:sp>
        <p:sp>
          <p:nvSpPr>
            <p:cNvPr id="5160" name="Rectangle 40"/>
            <p:cNvSpPr>
              <a:spLocks noChangeArrowheads="1"/>
            </p:cNvSpPr>
            <p:nvPr/>
          </p:nvSpPr>
          <p:spPr bwMode="auto">
            <a:xfrm>
              <a:off x="6549" y="3114"/>
              <a:ext cx="2520" cy="72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ru-RU" i="1" dirty="0"/>
                <a:t>Устанавливается пользователем по потребностям</a:t>
              </a:r>
              <a:endParaRPr lang="ru-RU" sz="3600" dirty="0"/>
            </a:p>
          </p:txBody>
        </p:sp>
        <p:sp>
          <p:nvSpPr>
            <p:cNvPr id="5161" name="AutoShape 41"/>
            <p:cNvSpPr>
              <a:spLocks noChangeArrowheads="1"/>
            </p:cNvSpPr>
            <p:nvPr/>
          </p:nvSpPr>
          <p:spPr bwMode="auto">
            <a:xfrm>
              <a:off x="5595" y="5094"/>
              <a:ext cx="1064" cy="181"/>
            </a:xfrm>
            <a:custGeom>
              <a:avLst/>
              <a:gdLst>
                <a:gd name="G0" fmla="+- 16200 0 0"/>
                <a:gd name="G1" fmla="+- 5400 0 0"/>
                <a:gd name="G2" fmla="+- 21600 0 5400"/>
                <a:gd name="G3" fmla="+- 10800 0 5400"/>
                <a:gd name="G4" fmla="+- 21600 0 16200"/>
                <a:gd name="G5" fmla="*/ G4 G3 10800"/>
                <a:gd name="G6" fmla="+- 21600 0 G5"/>
                <a:gd name="T0" fmla="*/ 16200 w 21600"/>
                <a:gd name="T1" fmla="*/ 0 h 21600"/>
                <a:gd name="T2" fmla="*/ 0 w 21600"/>
                <a:gd name="T3" fmla="*/ 10800 h 21600"/>
                <a:gd name="T4" fmla="*/ 16200 w 21600"/>
                <a:gd name="T5" fmla="*/ 21600 h 21600"/>
                <a:gd name="T6" fmla="*/ 21600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G1 h 21600"/>
                <a:gd name="T14" fmla="*/ G6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62" name="AutoShape 42"/>
            <p:cNvSpPr>
              <a:spLocks noChangeArrowheads="1"/>
            </p:cNvSpPr>
            <p:nvPr/>
          </p:nvSpPr>
          <p:spPr bwMode="auto">
            <a:xfrm>
              <a:off x="5843" y="4554"/>
              <a:ext cx="720" cy="180"/>
            </a:xfrm>
            <a:custGeom>
              <a:avLst/>
              <a:gdLst>
                <a:gd name="G0" fmla="+- 16200 0 0"/>
                <a:gd name="G1" fmla="+- 5400 0 0"/>
                <a:gd name="G2" fmla="+- 21600 0 5400"/>
                <a:gd name="G3" fmla="+- 10800 0 5400"/>
                <a:gd name="G4" fmla="+- 21600 0 16200"/>
                <a:gd name="G5" fmla="*/ G4 G3 10800"/>
                <a:gd name="G6" fmla="+- 21600 0 G5"/>
                <a:gd name="T0" fmla="*/ 16200 w 21600"/>
                <a:gd name="T1" fmla="*/ 0 h 21600"/>
                <a:gd name="T2" fmla="*/ 0 w 21600"/>
                <a:gd name="T3" fmla="*/ 10800 h 21600"/>
                <a:gd name="T4" fmla="*/ 16200 w 21600"/>
                <a:gd name="T5" fmla="*/ 21600 h 21600"/>
                <a:gd name="T6" fmla="*/ 21600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G1 h 21600"/>
                <a:gd name="T14" fmla="*/ G6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63" name="AutoShape 43"/>
            <p:cNvSpPr>
              <a:spLocks noChangeArrowheads="1"/>
            </p:cNvSpPr>
            <p:nvPr/>
          </p:nvSpPr>
          <p:spPr bwMode="auto">
            <a:xfrm>
              <a:off x="5871" y="4194"/>
              <a:ext cx="720" cy="180"/>
            </a:xfrm>
            <a:custGeom>
              <a:avLst/>
              <a:gdLst>
                <a:gd name="G0" fmla="+- 16200 0 0"/>
                <a:gd name="G1" fmla="+- 5400 0 0"/>
                <a:gd name="G2" fmla="+- 21600 0 5400"/>
                <a:gd name="G3" fmla="+- 10800 0 5400"/>
                <a:gd name="G4" fmla="+- 21600 0 16200"/>
                <a:gd name="G5" fmla="*/ G4 G3 10800"/>
                <a:gd name="G6" fmla="+- 21600 0 G5"/>
                <a:gd name="T0" fmla="*/ 16200 w 21600"/>
                <a:gd name="T1" fmla="*/ 0 h 21600"/>
                <a:gd name="T2" fmla="*/ 0 w 21600"/>
                <a:gd name="T3" fmla="*/ 10800 h 21600"/>
                <a:gd name="T4" fmla="*/ 16200 w 21600"/>
                <a:gd name="T5" fmla="*/ 21600 h 21600"/>
                <a:gd name="T6" fmla="*/ 21600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G1 h 21600"/>
                <a:gd name="T14" fmla="*/ G6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64" name="AutoShape 44"/>
            <p:cNvSpPr>
              <a:spLocks noChangeArrowheads="1"/>
            </p:cNvSpPr>
            <p:nvPr/>
          </p:nvSpPr>
          <p:spPr bwMode="auto">
            <a:xfrm>
              <a:off x="6051" y="3474"/>
              <a:ext cx="540" cy="180"/>
            </a:xfrm>
            <a:custGeom>
              <a:avLst/>
              <a:gdLst>
                <a:gd name="G0" fmla="+- 16200 0 0"/>
                <a:gd name="G1" fmla="+- 5400 0 0"/>
                <a:gd name="G2" fmla="+- 21600 0 5400"/>
                <a:gd name="G3" fmla="+- 10800 0 5400"/>
                <a:gd name="G4" fmla="+- 21600 0 16200"/>
                <a:gd name="G5" fmla="*/ G4 G3 10800"/>
                <a:gd name="G6" fmla="+- 21600 0 G5"/>
                <a:gd name="T0" fmla="*/ 16200 w 21600"/>
                <a:gd name="T1" fmla="*/ 0 h 21600"/>
                <a:gd name="T2" fmla="*/ 0 w 21600"/>
                <a:gd name="T3" fmla="*/ 10800 h 21600"/>
                <a:gd name="T4" fmla="*/ 16200 w 21600"/>
                <a:gd name="T5" fmla="*/ 21600 h 21600"/>
                <a:gd name="T6" fmla="*/ 21600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G1 h 21600"/>
                <a:gd name="T14" fmla="*/ G6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3286610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/>
              <a:t>Системные программы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512759" y="1556792"/>
            <a:ext cx="8435975" cy="4824536"/>
          </a:xfrm>
        </p:spPr>
        <p:txBody>
          <a:bodyPr>
            <a:normAutofit fontScale="92500"/>
          </a:bodyPr>
          <a:lstStyle/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ru-RU" sz="2800" i="1" dirty="0">
                <a:solidFill>
                  <a:srgbClr val="FF0000"/>
                </a:solidFill>
              </a:rPr>
              <a:t>Системные программы предназначены для работы со всеми устройствами компьютера</a:t>
            </a:r>
            <a:r>
              <a:rPr lang="ru-RU" sz="2800" i="1" dirty="0"/>
              <a:t>.</a:t>
            </a:r>
            <a:r>
              <a:rPr lang="ru-RU" sz="2800" dirty="0"/>
              <a:t> Они принадлежат к промежуточному уровню. Снизу системные программы управляют работой устройств и используют программы нижнего уровня, а сверху отвечают на запросы программ более высоких уровней. Те </a:t>
            </a:r>
            <a:r>
              <a:rPr lang="ru-RU" sz="2800" dirty="0">
                <a:solidFill>
                  <a:srgbClr val="FF0000"/>
                </a:solidFill>
              </a:rPr>
              <a:t>системные программы, которые непосредственно управляют устройствами, еще называют драйверами устройств</a:t>
            </a:r>
            <a:r>
              <a:rPr lang="ru-RU" sz="2800" dirty="0"/>
              <a:t>. Люди работают с программами этого уровня только в тех сравнительно редких случаях, когда требуется настроить оборудование.</a:t>
            </a:r>
          </a:p>
        </p:txBody>
      </p:sp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116632"/>
            <a:ext cx="1295400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09189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/>
              <a:t>Служебные программы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446088" y="1700808"/>
            <a:ext cx="8229600" cy="4373563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ru-RU" sz="2800" dirty="0">
                <a:solidFill>
                  <a:srgbClr val="FF0000"/>
                </a:solidFill>
              </a:rPr>
              <a:t>Это следующий уровень, программы которого </a:t>
            </a:r>
            <a:r>
              <a:rPr lang="ru-RU" sz="2800" i="1" dirty="0">
                <a:solidFill>
                  <a:srgbClr val="FF0000"/>
                </a:solidFill>
              </a:rPr>
              <a:t>предназначены для обслуживания компьютера, проверки его устройств, а также для настройки устройств и программ</a:t>
            </a:r>
            <a:r>
              <a:rPr lang="ru-RU" sz="2800" dirty="0">
                <a:solidFill>
                  <a:srgbClr val="FF0000"/>
                </a:solidFill>
              </a:rPr>
              <a:t>. </a:t>
            </a:r>
            <a:r>
              <a:rPr lang="ru-RU" sz="2800" dirty="0"/>
              <a:t>Снизу эти программы общаются с программами нижних уровней, а сверху передают данные программам верхнего уровня по их запросу. Степень взаимодействия с человеком определяется необходимостью. Например, мастера по наладке и настройке оборудования активно работают со служебными программами. Обычные пользователи используют их сравнительно редко.</a:t>
            </a:r>
          </a:p>
        </p:txBody>
      </p:sp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620713"/>
            <a:ext cx="1008063" cy="100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4416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/>
              <a:t>Прикладные программы 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ru-RU" sz="2800" dirty="0">
                <a:solidFill>
                  <a:srgbClr val="FF0000"/>
                </a:solidFill>
              </a:rPr>
              <a:t>Уровень прикладных программ — самый верхний. Здесь находятся </a:t>
            </a:r>
            <a:r>
              <a:rPr lang="ru-RU" sz="2800" i="1" dirty="0">
                <a:solidFill>
                  <a:srgbClr val="FF0000"/>
                </a:solidFill>
              </a:rPr>
              <a:t>программы, обслуживающие человека и удовлетворяющие его потребности</a:t>
            </a:r>
            <a:r>
              <a:rPr lang="ru-RU" sz="2800" dirty="0">
                <a:solidFill>
                  <a:srgbClr val="FF0000"/>
                </a:solidFill>
              </a:rPr>
              <a:t>. </a:t>
            </a:r>
            <a:r>
              <a:rPr lang="ru-RU" sz="2800" dirty="0"/>
              <a:t>С их помощью выполняется набор и редактирование текстов, создание чертежей и иллюстраций, коммуникация между людьми, воспроизведение музыки и видео, а также многое другое. Сверху программы прикладного уровня общаются с человеком, а снизу — с программами нижележащих уровней. Прямого доступа к устройствам программы прикладного уровня, как правило, не имеют.</a:t>
            </a:r>
          </a:p>
        </p:txBody>
      </p:sp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476672"/>
            <a:ext cx="87630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3940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Операционная система 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52600"/>
            <a:ext cx="8229600" cy="4772744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800" dirty="0">
                <a:solidFill>
                  <a:srgbClr val="FF0000"/>
                </a:solidFill>
              </a:rPr>
              <a:t>Новые компьютеры обычно не оснащают прикладными программами</a:t>
            </a:r>
            <a:r>
              <a:rPr lang="ru-RU" sz="2800" dirty="0"/>
              <a:t>, потому что ни производители компьютеров, ни продавцы не могут знать заранее, для каких целей компьютеры будут использоваться. </a:t>
            </a:r>
            <a:r>
              <a:rPr lang="ru-RU" sz="2800" dirty="0">
                <a:solidFill>
                  <a:srgbClr val="FF0000"/>
                </a:solidFill>
              </a:rPr>
              <a:t>Однако компьютеры должны быть готовы к тому, чтобы любой пользователь</a:t>
            </a:r>
            <a:r>
              <a:rPr lang="ru-RU" sz="2800" dirty="0"/>
              <a:t>, не будучи специалистом в компьютерной технике, </a:t>
            </a:r>
            <a:r>
              <a:rPr lang="ru-RU" sz="2800" dirty="0">
                <a:solidFill>
                  <a:srgbClr val="FF0000"/>
                </a:solidFill>
              </a:rPr>
              <a:t>мог оснастить их необходимыми ему программами</a:t>
            </a:r>
            <a:r>
              <a:rPr lang="ru-RU" sz="2800" dirty="0"/>
              <a:t>. Для этого на компьютерах должны быть заранее установлены программы нижних уровней.</a:t>
            </a:r>
          </a:p>
        </p:txBody>
      </p:sp>
    </p:spTree>
    <p:extLst>
      <p:ext uri="{BB962C8B-B14F-4D97-AF65-F5344CB8AC3E}">
        <p14:creationId xmlns:p14="http://schemas.microsoft.com/office/powerpoint/2010/main" val="3479886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/>
              <a:t>Операционная система 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52600"/>
            <a:ext cx="8229600" cy="4916760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ru-RU" sz="2400" dirty="0">
                <a:solidFill>
                  <a:srgbClr val="FF0000"/>
                </a:solidFill>
              </a:rPr>
              <a:t>Программы самого нижнего уровня (базовой системы ввода-вывода) устанавливать не надо — они поступают вместе с компьютером, поскольку встроены в одну из его микросхем</a:t>
            </a:r>
            <a:r>
              <a:rPr lang="ru-RU" sz="2400" dirty="0"/>
              <a:t>, которая называется ПЗУ— постоянное запоминающее устройство. Их достаточно, чтобы установить на компьютере программы системного и служебного уровней. Поскольку количество необходимых системных и служебных программ очень велико (измеряется сотнями), то для простоты они устанавливаются одним обширным пакетом. Этот </a:t>
            </a:r>
            <a:r>
              <a:rPr lang="ru-RU" sz="2400" i="1" dirty="0"/>
              <a:t>стандартный пакет системных и (частично) служебных программ называют </a:t>
            </a:r>
            <a:r>
              <a:rPr lang="ru-RU" sz="2400" i="1" u="sng" dirty="0"/>
              <a:t>операционной системой</a:t>
            </a:r>
            <a:r>
              <a:rPr lang="ru-RU" sz="2400" dirty="0"/>
              <a:t>.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ru-RU" sz="2400" dirty="0"/>
              <a:t>Операционная система позволяет человеку начать работать с компьютером, получить доступ к его устройствам, а затем устанавливать и запускать необходимые прикладные и служебные программы.</a:t>
            </a:r>
          </a:p>
        </p:txBody>
      </p:sp>
    </p:spTree>
    <p:extLst>
      <p:ext uri="{BB962C8B-B14F-4D97-AF65-F5344CB8AC3E}">
        <p14:creationId xmlns:p14="http://schemas.microsoft.com/office/powerpoint/2010/main" val="1535557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65</TotalTime>
  <Words>442</Words>
  <Application>Microsoft Office PowerPoint</Application>
  <PresentationFormat>Экран (4:3)</PresentationFormat>
  <Paragraphs>23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Аптека</vt:lpstr>
      <vt:lpstr>Программное обеспечение компьютера.</vt:lpstr>
      <vt:lpstr>Уровни программной конфигурации</vt:lpstr>
      <vt:lpstr>Системные программы</vt:lpstr>
      <vt:lpstr>Служебные программы</vt:lpstr>
      <vt:lpstr>Прикладные программы </vt:lpstr>
      <vt:lpstr>Операционная система </vt:lpstr>
      <vt:lpstr>Операционная система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Программное обеспечение компьютера.</dc:title>
  <dc:creator>server</dc:creator>
  <cp:lastModifiedBy>user0</cp:lastModifiedBy>
  <cp:revision>5</cp:revision>
  <dcterms:created xsi:type="dcterms:W3CDTF">2011-11-23T06:04:40Z</dcterms:created>
  <dcterms:modified xsi:type="dcterms:W3CDTF">2013-01-28T05:57:15Z</dcterms:modified>
</cp:coreProperties>
</file>