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21AA40-71BC-41F9-8869-C1C9B20EFDC4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F3700A-819B-4761-877F-AF6BD42A70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Системное программное обеспечение (ОС)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04705" y="1412777"/>
            <a:ext cx="6629400" cy="3033458"/>
          </a:xfrm>
        </p:spPr>
        <p:txBody>
          <a:bodyPr/>
          <a:lstStyle/>
          <a:p>
            <a:r>
              <a:rPr lang="ru-RU" dirty="0" smtClean="0"/>
              <a:t>Программное обеспечение компьютера.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836712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Уровни программной конфигурации</a:t>
            </a:r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900113" y="1412776"/>
            <a:ext cx="6842125" cy="4680520"/>
            <a:chOff x="2949" y="2394"/>
            <a:chExt cx="6300" cy="3960"/>
          </a:xfrm>
        </p:grpSpPr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3479" y="4913"/>
              <a:ext cx="2116" cy="54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Базовое ПО</a:t>
              </a:r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3280" y="4374"/>
              <a:ext cx="2453" cy="54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 dirty="0"/>
                <a:t>Системное ПО</a:t>
              </a: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3081" y="3834"/>
              <a:ext cx="2748" cy="54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 dirty="0"/>
                <a:t>Служебное ПО</a:t>
              </a:r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2949" y="3294"/>
              <a:ext cx="3060" cy="54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Прикладное ПО</a:t>
              </a:r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2949" y="2394"/>
              <a:ext cx="3240" cy="5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 dirty="0"/>
                <a:t>Пользователь</a:t>
              </a:r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2949" y="5814"/>
              <a:ext cx="3240" cy="54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/>
                <a:t>Устройства</a:t>
              </a:r>
              <a:endParaRPr lang="ru-RU" sz="3600"/>
            </a:p>
          </p:txBody>
        </p:sp>
        <p:sp>
          <p:nvSpPr>
            <p:cNvPr id="5153" name="AutoShape 33"/>
            <p:cNvSpPr>
              <a:spLocks noChangeArrowheads="1"/>
            </p:cNvSpPr>
            <p:nvPr/>
          </p:nvSpPr>
          <p:spPr bwMode="auto">
            <a:xfrm>
              <a:off x="4279" y="5454"/>
              <a:ext cx="540" cy="360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auto">
            <a:xfrm>
              <a:off x="4293" y="2934"/>
              <a:ext cx="540" cy="360"/>
            </a:xfrm>
            <a:prstGeom prst="upDownArrow">
              <a:avLst>
                <a:gd name="adj1" fmla="val 50000"/>
                <a:gd name="adj2" fmla="val 20000"/>
              </a:avLst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AutoShape 35"/>
            <p:cNvSpPr>
              <a:spLocks noChangeArrowheads="1"/>
            </p:cNvSpPr>
            <p:nvPr/>
          </p:nvSpPr>
          <p:spPr bwMode="auto">
            <a:xfrm>
              <a:off x="4375" y="4816"/>
              <a:ext cx="360" cy="180"/>
            </a:xfrm>
            <a:prstGeom prst="upDownArrow">
              <a:avLst>
                <a:gd name="adj1" fmla="val 50000"/>
                <a:gd name="adj2" fmla="val 2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AutoShape 36"/>
            <p:cNvSpPr>
              <a:spLocks noChangeArrowheads="1"/>
            </p:cNvSpPr>
            <p:nvPr/>
          </p:nvSpPr>
          <p:spPr bwMode="auto">
            <a:xfrm>
              <a:off x="4389" y="4278"/>
              <a:ext cx="360" cy="180"/>
            </a:xfrm>
            <a:prstGeom prst="upDownArrow">
              <a:avLst>
                <a:gd name="adj1" fmla="val 50000"/>
                <a:gd name="adj2" fmla="val 2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AutoShape 37"/>
            <p:cNvSpPr>
              <a:spLocks noChangeArrowheads="1"/>
            </p:cNvSpPr>
            <p:nvPr/>
          </p:nvSpPr>
          <p:spPr bwMode="auto">
            <a:xfrm>
              <a:off x="4389" y="3736"/>
              <a:ext cx="360" cy="180"/>
            </a:xfrm>
            <a:prstGeom prst="upDownArrow">
              <a:avLst>
                <a:gd name="adj1" fmla="val 50000"/>
                <a:gd name="adj2" fmla="val 2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6549" y="5052"/>
              <a:ext cx="23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i="1"/>
                <a:t>Встроено в компьютер</a:t>
              </a:r>
              <a:endParaRPr lang="ru-RU" sz="3200"/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6549" y="4014"/>
              <a:ext cx="2700" cy="8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i="1" dirty="0"/>
                <a:t>Устанавливается в общем пакете, который называется операционной системой</a:t>
              </a:r>
              <a:endParaRPr lang="ru-RU" sz="3200" dirty="0"/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6549" y="3114"/>
              <a:ext cx="252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i="1" dirty="0"/>
                <a:t>Устанавливается пользователем по потребностям</a:t>
              </a:r>
              <a:endParaRPr lang="ru-RU" sz="3600" dirty="0"/>
            </a:p>
          </p:txBody>
        </p:sp>
        <p:sp>
          <p:nvSpPr>
            <p:cNvPr id="5161" name="AutoShape 41"/>
            <p:cNvSpPr>
              <a:spLocks noChangeArrowheads="1"/>
            </p:cNvSpPr>
            <p:nvPr/>
          </p:nvSpPr>
          <p:spPr bwMode="auto">
            <a:xfrm>
              <a:off x="5595" y="5094"/>
              <a:ext cx="1064" cy="18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>
              <a:off x="5843" y="4554"/>
              <a:ext cx="720" cy="18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3" name="AutoShape 43"/>
            <p:cNvSpPr>
              <a:spLocks noChangeArrowheads="1"/>
            </p:cNvSpPr>
            <p:nvPr/>
          </p:nvSpPr>
          <p:spPr bwMode="auto">
            <a:xfrm>
              <a:off x="5871" y="4194"/>
              <a:ext cx="720" cy="18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AutoShape 44"/>
            <p:cNvSpPr>
              <a:spLocks noChangeArrowheads="1"/>
            </p:cNvSpPr>
            <p:nvPr/>
          </p:nvSpPr>
          <p:spPr bwMode="auto">
            <a:xfrm>
              <a:off x="6051" y="3474"/>
              <a:ext cx="540" cy="18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866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Системные программы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12759" y="1556792"/>
            <a:ext cx="8435975" cy="4824536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>
                <a:solidFill>
                  <a:srgbClr val="FF0000"/>
                </a:solidFill>
              </a:rPr>
              <a:t>Системные программы предназначены для работы со всеми устройствами компьютера</a:t>
            </a:r>
            <a:r>
              <a:rPr lang="ru-RU" sz="2800" i="1" dirty="0"/>
              <a:t>.</a:t>
            </a:r>
            <a:r>
              <a:rPr lang="ru-RU" sz="2800" dirty="0"/>
              <a:t> Они принадлежат к промежуточному уровню. Снизу системные программы управляют работой устройств и используют программы нижнего уровня, а сверху отвечают на запросы программ более высоких уровней. Те </a:t>
            </a:r>
            <a:r>
              <a:rPr lang="ru-RU" sz="2800" dirty="0">
                <a:solidFill>
                  <a:srgbClr val="FF0000"/>
                </a:solidFill>
              </a:rPr>
              <a:t>системные программы, которые непосредственно управляют устройствами, еще называют драйверами устройств</a:t>
            </a:r>
            <a:r>
              <a:rPr lang="ru-RU" sz="2800" dirty="0"/>
              <a:t>. Люди работают с программами этого уровня только в тех сравнительно редких случаях, когда требуется настроить оборудование.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95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18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Служебные программы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46088" y="1700808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0000"/>
                </a:solidFill>
              </a:rPr>
              <a:t>Это следующий уровень, программы которого </a:t>
            </a:r>
            <a:r>
              <a:rPr lang="ru-RU" sz="2800" i="1" dirty="0">
                <a:solidFill>
                  <a:srgbClr val="FF0000"/>
                </a:solidFill>
              </a:rPr>
              <a:t>предназначены для обслуживания компьютера, проверки его устройств, а также для настройки устройств и программ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  <a:r>
              <a:rPr lang="ru-RU" sz="2800" dirty="0"/>
              <a:t>Снизу эти программы общаются с программами нижних уровней, а сверху передают данные программам верхнего уровня по их запросу. Степень взаимодействия с человеком определяется необходимостью. Например, мастера по наладке и настройке оборудования активно работают со служебными программами. Обычные пользователи используют их сравнительно редко.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07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41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Прикладные программы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0000"/>
                </a:solidFill>
              </a:rPr>
              <a:t>Уровень прикладных программ — самый верхний. Здесь находятся </a:t>
            </a:r>
            <a:r>
              <a:rPr lang="ru-RU" sz="2800" i="1" dirty="0">
                <a:solidFill>
                  <a:srgbClr val="FF0000"/>
                </a:solidFill>
              </a:rPr>
              <a:t>программы, обслуживающие человека и удовлетворяющие его потребности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  <a:r>
              <a:rPr lang="ru-RU" sz="2800" dirty="0"/>
              <a:t>С их помощью выполняется набор и редактирование текстов, создание чертежей и иллюстраций, коммуникация между людьми, воспроизведение музыки и видео, а также многое другое. Сверху программы прикладного уровня общаются с человеком, а снизу — с программами нижележащих уровней. Прямого доступа к устройствам программы прикладного уровня, как правило, не имеют.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8763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94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Операционная система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0000"/>
                </a:solidFill>
              </a:rPr>
              <a:t>Новые компьютеры обычно не оснащают прикладными программами</a:t>
            </a:r>
            <a:r>
              <a:rPr lang="ru-RU" sz="2800" dirty="0"/>
              <a:t>, потому что ни производители компьютеров, ни продавцы не могут знать заранее, для каких целей компьютеры будут использоваться. </a:t>
            </a:r>
            <a:r>
              <a:rPr lang="ru-RU" sz="2800" dirty="0">
                <a:solidFill>
                  <a:srgbClr val="FF0000"/>
                </a:solidFill>
              </a:rPr>
              <a:t>Однако компьютеры должны быть готовы к тому, чтобы любой пользователь</a:t>
            </a:r>
            <a:r>
              <a:rPr lang="ru-RU" sz="2800" dirty="0"/>
              <a:t>, не будучи специалистом в компьютерной технике, </a:t>
            </a:r>
            <a:r>
              <a:rPr lang="ru-RU" sz="2800" dirty="0">
                <a:solidFill>
                  <a:srgbClr val="FF0000"/>
                </a:solidFill>
              </a:rPr>
              <a:t>мог оснастить их необходимыми ему программами</a:t>
            </a:r>
            <a:r>
              <a:rPr lang="ru-RU" sz="2800" dirty="0"/>
              <a:t>. Для этого на компьютерах должны быть заранее установлены программы нижних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347988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Операционная система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0000"/>
                </a:solidFill>
              </a:rPr>
              <a:t>Программы самого нижнего уровня (базовой системы ввода-вывода) устанавливать не надо — они поступают вместе с компьютером, поскольку встроены в одну из его микросхем</a:t>
            </a:r>
            <a:r>
              <a:rPr lang="ru-RU" sz="2400" dirty="0"/>
              <a:t>, которая называется ПЗУ— постоянное запоминающее устройство. Их достаточно, чтобы установить на компьютере программы системного и служебного уровней. Поскольку количество необходимых системных и служебных программ очень велико (измеряется сотнями), то для простоты они устанавливаются одним обширным пакетом. Этот </a:t>
            </a:r>
            <a:r>
              <a:rPr lang="ru-RU" sz="2400" i="1" dirty="0"/>
              <a:t>стандартный пакет системных и (частично) служебных программ называют </a:t>
            </a:r>
            <a:r>
              <a:rPr lang="ru-RU" sz="2400" i="1" u="sng" dirty="0"/>
              <a:t>операционной системой</a:t>
            </a:r>
            <a:r>
              <a:rPr lang="ru-RU" sz="2400" dirty="0"/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Операционная система позволяет человеку начать работать с компьютером, получить доступ к его устройствам, а затем устанавливать и запускать необходимые прикладные и служебные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5355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</TotalTime>
  <Words>442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Программное обеспечение компьютера.</vt:lpstr>
      <vt:lpstr>Уровни программной конфигурации</vt:lpstr>
      <vt:lpstr>Системные программы</vt:lpstr>
      <vt:lpstr>Служебные программы</vt:lpstr>
      <vt:lpstr>Прикладные программы </vt:lpstr>
      <vt:lpstr>Операционная система </vt:lpstr>
      <vt:lpstr>Операционная система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компьютера.</dc:title>
  <dc:creator>server</dc:creator>
  <cp:lastModifiedBy>user0</cp:lastModifiedBy>
  <cp:revision>5</cp:revision>
  <dcterms:created xsi:type="dcterms:W3CDTF">2011-11-23T06:04:40Z</dcterms:created>
  <dcterms:modified xsi:type="dcterms:W3CDTF">2013-01-28T05:57:15Z</dcterms:modified>
</cp:coreProperties>
</file>