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4660"/>
  </p:normalViewPr>
  <p:slideViewPr>
    <p:cSldViewPr>
      <p:cViewPr varScale="1">
        <p:scale>
          <a:sx n="84" d="100"/>
          <a:sy n="84" d="100"/>
        </p:scale>
        <p:origin x="-1406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2164DBE-6033-4204-8CE5-EDF296A3F687}" type="datetimeFigureOut">
              <a:rPr lang="ru-RU" smtClean="0"/>
              <a:t>20.09.2013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116C970-A76F-4AD2-AEA2-A92CA62B9AD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13" y="765175"/>
            <a:ext cx="8352159" cy="4643438"/>
          </a:xfrm>
        </p:spPr>
        <p:txBody>
          <a:bodyPr/>
          <a:lstStyle/>
          <a:p>
            <a:pPr marR="0" algn="ctr" eaLnBrk="1" hangingPunct="1">
              <a:buFontTx/>
              <a:buNone/>
            </a:pPr>
            <a:endParaRPr lang="ru-RU" altLang="ru-RU" sz="2000" b="1" i="1" dirty="0" smtClean="0">
              <a:latin typeface="Times New Roman" pitchFamily="18" charset="0"/>
            </a:endParaRPr>
          </a:p>
          <a:p>
            <a:pPr marR="0" algn="ctr" eaLnBrk="1" hangingPunct="1">
              <a:buFontTx/>
              <a:buNone/>
            </a:pPr>
            <a:r>
              <a:rPr lang="ru-RU" altLang="ru-RU" sz="7200" b="1" i="1" dirty="0" smtClean="0">
                <a:solidFill>
                  <a:srgbClr val="1FAECD"/>
                </a:solidFill>
                <a:latin typeface="Times New Roman" pitchFamily="18" charset="0"/>
              </a:rPr>
              <a:t>Графика </a:t>
            </a:r>
            <a:r>
              <a:rPr lang="ru-RU" altLang="ru-RU" sz="6600" b="1" i="1" dirty="0" smtClean="0">
                <a:latin typeface="Times New Roman" pitchFamily="18" charset="0"/>
              </a:rPr>
              <a:t/>
            </a:r>
            <a:br>
              <a:rPr lang="ru-RU" altLang="ru-RU" sz="6600" b="1" i="1" dirty="0" smtClean="0">
                <a:latin typeface="Times New Roman" pitchFamily="18" charset="0"/>
              </a:rPr>
            </a:br>
            <a:r>
              <a:rPr lang="ru-RU" altLang="ru-RU" sz="6600" b="1" i="1" dirty="0" smtClean="0">
                <a:solidFill>
                  <a:srgbClr val="1FAECD"/>
                </a:solidFill>
                <a:latin typeface="Times New Roman" pitchFamily="18" charset="0"/>
              </a:rPr>
              <a:t>в </a:t>
            </a:r>
            <a:r>
              <a:rPr lang="ru-RU" altLang="ru-RU" sz="6600" b="1" i="1" dirty="0">
                <a:solidFill>
                  <a:srgbClr val="1FAECD"/>
                </a:solidFill>
                <a:latin typeface="Times New Roman" pitchFamily="18" charset="0"/>
              </a:rPr>
              <a:t/>
            </a:r>
            <a:br>
              <a:rPr lang="ru-RU" altLang="ru-RU" sz="6600" b="1" i="1" dirty="0">
                <a:solidFill>
                  <a:srgbClr val="1FAECD"/>
                </a:solidFill>
                <a:latin typeface="Times New Roman" pitchFamily="18" charset="0"/>
              </a:rPr>
            </a:br>
            <a:r>
              <a:rPr lang="ru-RU" altLang="ru-RU" sz="6600" b="1" i="1" dirty="0" smtClean="0">
                <a:solidFill>
                  <a:srgbClr val="1FAECD"/>
                </a:solidFill>
                <a:latin typeface="Times New Roman" pitchFamily="18" charset="0"/>
              </a:rPr>
              <a:t>программировании</a:t>
            </a:r>
            <a:endParaRPr lang="ru-RU" altLang="ru-RU" sz="6600" b="1" i="1" dirty="0" smtClean="0">
              <a:solidFill>
                <a:srgbClr val="1FAECD"/>
              </a:solidFill>
              <a:latin typeface="Times New Roman" pitchFamily="18" charset="0"/>
            </a:endParaRPr>
          </a:p>
          <a:p>
            <a:pPr marR="0" algn="ctr" eaLnBrk="1" hangingPunct="1">
              <a:buFontTx/>
              <a:buNone/>
            </a:pPr>
            <a:endParaRPr lang="ru-RU" altLang="ru-RU" sz="2000" b="1" i="1" dirty="0" smtClean="0">
              <a:latin typeface="Times New Roman" pitchFamily="18" charset="0"/>
            </a:endParaRPr>
          </a:p>
          <a:p>
            <a:pPr marR="0" eaLnBrk="1" hangingPunct="1">
              <a:buFontTx/>
              <a:buNone/>
            </a:pPr>
            <a:endParaRPr lang="en-US" altLang="ru-RU" sz="2000" b="1" i="1" dirty="0" smtClean="0">
              <a:solidFill>
                <a:srgbClr val="00CCFF"/>
              </a:solidFill>
              <a:latin typeface="Times New Roman" pitchFamily="18" charset="0"/>
            </a:endParaRPr>
          </a:p>
          <a:p>
            <a:pPr marR="0" eaLnBrk="1" hangingPunct="1">
              <a:buFontTx/>
              <a:buNone/>
            </a:pPr>
            <a:endParaRPr lang="ru-RU" altLang="ru-RU" sz="2000" b="1" i="1" dirty="0" smtClean="0">
              <a:latin typeface="Times New Roman" pitchFamily="18" charset="0"/>
            </a:endParaRPr>
          </a:p>
        </p:txBody>
      </p:sp>
      <p:sp>
        <p:nvSpPr>
          <p:cNvPr id="717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229600" y="6096000"/>
            <a:ext cx="485775" cy="404813"/>
          </a:xfrm>
          <a:prstGeom prst="actionButtonForwardNext">
            <a:avLst/>
          </a:prstGeom>
          <a:solidFill>
            <a:srgbClr val="00FFFF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0689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  <a:t>Создание условий для формирования умения применять среду программирования </a:t>
            </a:r>
            <a:r>
              <a:rPr lang="en-US" sz="2800" b="1" i="1" dirty="0" err="1">
                <a:solidFill>
                  <a:schemeClr val="tx2">
                    <a:lumMod val="75000"/>
                  </a:schemeClr>
                </a:solidFill>
              </a:rPr>
              <a:t>Qbasic</a:t>
            </a:r>
            <a:r>
              <a:rPr lang="en-US" sz="28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  <a:t>в написании</a:t>
            </a:r>
            <a:r>
              <a:rPr lang="en-US" sz="28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  <a:t>программ для вычислений, а также построения графических изображений и имитации движения на экране монитора.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5764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404665"/>
            <a:ext cx="6965245" cy="936103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196752"/>
            <a:ext cx="7632848" cy="4896544"/>
          </a:xfrm>
        </p:spPr>
        <p:txBody>
          <a:bodyPr>
            <a:noAutofit/>
          </a:bodyPr>
          <a:lstStyle/>
          <a:p>
            <a:pPr marL="0" indent="0">
              <a:buNone/>
              <a:defRPr/>
            </a:pPr>
            <a:r>
              <a:rPr lang="ru-RU" sz="2000" b="1" i="1" u="sng" dirty="0">
                <a:solidFill>
                  <a:schemeClr val="bg2">
                    <a:lumMod val="50000"/>
                  </a:schemeClr>
                </a:solidFill>
              </a:rPr>
              <a:t>Образовательные:</a:t>
            </a:r>
          </a:p>
          <a:p>
            <a:pPr marL="609600" indent="-609600">
              <a:buFont typeface="Century Gothic" pitchFamily="34" charset="0"/>
              <a:buAutoNum type="arabicParenR"/>
              <a:defRPr/>
            </a:pPr>
            <a:r>
              <a:rPr lang="ru-RU" sz="2000" i="1" dirty="0"/>
              <a:t>формировать понятие программа;</a:t>
            </a:r>
          </a:p>
          <a:p>
            <a:pPr marL="609600" indent="-609600">
              <a:buFont typeface="Century Gothic" pitchFamily="34" charset="0"/>
              <a:buAutoNum type="arabicParenR"/>
              <a:defRPr/>
            </a:pPr>
            <a:r>
              <a:rPr lang="ru-RU" sz="2000" i="1" dirty="0"/>
              <a:t>совершенствовать умение выполнять действия с объектами в среде </a:t>
            </a:r>
            <a:r>
              <a:rPr lang="en-US" sz="2000" i="1" dirty="0"/>
              <a:t>QBasic.</a:t>
            </a:r>
          </a:p>
          <a:p>
            <a:pPr marL="0" indent="0">
              <a:buNone/>
              <a:defRPr/>
            </a:pPr>
            <a:r>
              <a:rPr lang="ru-RU" sz="2000" b="1" i="1" u="sng" dirty="0">
                <a:solidFill>
                  <a:schemeClr val="bg2">
                    <a:lumMod val="50000"/>
                  </a:schemeClr>
                </a:solidFill>
              </a:rPr>
              <a:t>Развивающие:</a:t>
            </a:r>
          </a:p>
          <a:p>
            <a:pPr marL="457200" indent="-457200">
              <a:buFont typeface="Wingdings 3"/>
              <a:buAutoNum type="arabicParenR"/>
              <a:defRPr/>
            </a:pPr>
            <a:r>
              <a:rPr lang="ru-RU" sz="2000" i="1" dirty="0"/>
              <a:t>осуществлять личностное развитие учащихся и подготовку к самостоятельной продуктивной деятельности в условиях информационного общества; </a:t>
            </a:r>
          </a:p>
          <a:p>
            <a:pPr marL="457200" indent="-457200">
              <a:buFont typeface="Wingdings 3"/>
              <a:buAutoNum type="arabicParenR"/>
              <a:defRPr/>
            </a:pPr>
            <a:r>
              <a:rPr lang="ru-RU" sz="2000" i="1" dirty="0"/>
              <a:t>развивать исследовательские умения и навыки самостоятельной работы. </a:t>
            </a:r>
            <a:endParaRPr lang="ru-RU" sz="2000" dirty="0"/>
          </a:p>
          <a:p>
            <a:pPr marL="0" indent="0">
              <a:buNone/>
              <a:defRPr/>
            </a:pPr>
            <a:r>
              <a:rPr lang="ru-RU" sz="2000" b="1" i="1" u="sng" dirty="0">
                <a:solidFill>
                  <a:schemeClr val="bg2">
                    <a:lumMod val="50000"/>
                  </a:schemeClr>
                </a:solidFill>
              </a:rPr>
              <a:t>Воспитательные:</a:t>
            </a:r>
          </a:p>
          <a:p>
            <a:pPr marL="457200" indent="-457200">
              <a:buFont typeface="Wingdings 3"/>
              <a:buAutoNum type="arabicParenR"/>
              <a:defRPr/>
            </a:pPr>
            <a:r>
              <a:rPr lang="ru-RU" sz="2000" i="1" dirty="0"/>
              <a:t>формировать навыки адекватной самооценки;</a:t>
            </a:r>
          </a:p>
          <a:p>
            <a:pPr marL="457200" indent="-457200">
              <a:buFont typeface="Wingdings 3"/>
              <a:buAutoNum type="arabicParenR"/>
              <a:defRPr/>
            </a:pPr>
            <a:r>
              <a:rPr lang="ru-RU" sz="2000" i="1" dirty="0"/>
              <a:t>прививать интерес к предметной области информатики. </a:t>
            </a:r>
            <a:endParaRPr lang="ru-RU" sz="2000" dirty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430551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370385"/>
            <a:ext cx="7200800" cy="4468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lnSpc>
                <a:spcPct val="90000"/>
              </a:lnSpc>
              <a:defRPr/>
            </a:pPr>
            <a:r>
              <a:rPr lang="ru-RU" sz="3600" b="1" i="1" u="sng" dirty="0">
                <a:solidFill>
                  <a:schemeClr val="bg2">
                    <a:lumMod val="50000"/>
                  </a:schemeClr>
                </a:solidFill>
                <a:latin typeface="Times New Roman" charset="0"/>
                <a:cs typeface="Times New Roman" charset="0"/>
              </a:rPr>
              <a:t> </a:t>
            </a:r>
            <a:r>
              <a:rPr lang="ru-RU" sz="3600" b="1" i="1" u="sng" dirty="0" smtClean="0">
                <a:solidFill>
                  <a:schemeClr val="bg2">
                    <a:lumMod val="50000"/>
                  </a:schemeClr>
                </a:solidFill>
                <a:latin typeface="Times New Roman" charset="0"/>
                <a:cs typeface="Times New Roman" charset="0"/>
              </a:rPr>
              <a:t>Задание</a:t>
            </a:r>
            <a:endParaRPr lang="ru-RU" sz="3600" b="1" i="1" u="sng" dirty="0">
              <a:solidFill>
                <a:schemeClr val="bg2">
                  <a:lumMod val="50000"/>
                </a:schemeClr>
              </a:solidFill>
              <a:latin typeface="Times New Roman" charset="0"/>
              <a:cs typeface="Times New Roman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b="1" i="1" dirty="0">
                <a:latin typeface="Times New Roman" charset="0"/>
                <a:cs typeface="Times New Roman" charset="0"/>
              </a:rPr>
              <a:t>1. </a:t>
            </a:r>
            <a:r>
              <a:rPr lang="ru-RU" sz="2800" b="1" i="1" dirty="0">
                <a:latin typeface="Times New Roman" charset="0"/>
                <a:cs typeface="Times New Roman" charset="0"/>
              </a:rPr>
              <a:t>Введите</a:t>
            </a:r>
            <a:r>
              <a:rPr lang="en-US" sz="2800" b="1" i="1" dirty="0">
                <a:latin typeface="Times New Roman" charset="0"/>
                <a:cs typeface="Times New Roman" charset="0"/>
              </a:rPr>
              <a:t> </a:t>
            </a:r>
            <a:r>
              <a:rPr lang="ru-RU" sz="2800" b="1" i="1" dirty="0">
                <a:latin typeface="Times New Roman" charset="0"/>
                <a:cs typeface="Times New Roman" charset="0"/>
              </a:rPr>
              <a:t>в</a:t>
            </a:r>
            <a:r>
              <a:rPr lang="en-US" sz="2800" b="1" i="1" dirty="0">
                <a:latin typeface="Times New Roman" charset="0"/>
                <a:cs typeface="Times New Roman" charset="0"/>
              </a:rPr>
              <a:t> </a:t>
            </a:r>
            <a:r>
              <a:rPr lang="ru-RU" sz="2800" b="1" i="1" dirty="0">
                <a:latin typeface="Times New Roman" charset="0"/>
                <a:cs typeface="Times New Roman" charset="0"/>
              </a:rPr>
              <a:t>компьютер</a:t>
            </a:r>
            <a:r>
              <a:rPr lang="en-US" sz="2800" b="1" i="1" dirty="0">
                <a:latin typeface="Times New Roman" charset="0"/>
                <a:cs typeface="Times New Roman" charset="0"/>
              </a:rPr>
              <a:t> </a:t>
            </a:r>
            <a:r>
              <a:rPr lang="ru-RU" sz="2800" b="1" i="1" dirty="0">
                <a:latin typeface="Times New Roman" charset="0"/>
                <a:cs typeface="Times New Roman" charset="0"/>
              </a:rPr>
              <a:t>программу</a:t>
            </a:r>
            <a:r>
              <a:rPr lang="en-US" sz="2800" b="1" i="1" dirty="0">
                <a:latin typeface="Times New Roman" charset="0"/>
                <a:cs typeface="Times New Roman" charset="0"/>
              </a:rPr>
              <a:t>:</a:t>
            </a:r>
            <a:endParaRPr lang="ru-RU" sz="2800" i="1" dirty="0">
              <a:latin typeface="Times New Roman" charset="0"/>
              <a:cs typeface="Times New Roman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dirty="0">
                <a:latin typeface="Times New Roman" charset="0"/>
                <a:cs typeface="Times New Roman" charset="0"/>
              </a:rPr>
              <a:t>10 CLS</a:t>
            </a:r>
            <a:endParaRPr lang="ru-RU" sz="2800" dirty="0">
              <a:latin typeface="Times New Roman" charset="0"/>
              <a:cs typeface="Times New Roman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dirty="0">
                <a:latin typeface="Times New Roman" charset="0"/>
                <a:cs typeface="Times New Roman" charset="0"/>
              </a:rPr>
              <a:t>20 FOR Y=1 TO 80</a:t>
            </a:r>
            <a:endParaRPr lang="ru-RU" sz="2800" dirty="0">
              <a:latin typeface="Times New Roman" charset="0"/>
              <a:cs typeface="Times New Roman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dirty="0">
                <a:latin typeface="Times New Roman" charset="0"/>
                <a:cs typeface="Times New Roman" charset="0"/>
              </a:rPr>
              <a:t>30 LOCATE 12,Y</a:t>
            </a:r>
            <a:endParaRPr lang="ru-RU" sz="2800" dirty="0">
              <a:latin typeface="Times New Roman" charset="0"/>
              <a:cs typeface="Times New Roman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dirty="0">
                <a:latin typeface="Times New Roman" charset="0"/>
                <a:cs typeface="Times New Roman" charset="0"/>
              </a:rPr>
              <a:t>40 PRINT “HELLO”</a:t>
            </a:r>
            <a:endParaRPr lang="ru-RU" sz="2800" dirty="0">
              <a:latin typeface="Times New Roman" charset="0"/>
              <a:cs typeface="Times New Roman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dirty="0">
                <a:latin typeface="Times New Roman" charset="0"/>
                <a:cs typeface="Times New Roman" charset="0"/>
              </a:rPr>
              <a:t>50 FOR I=1 TO </a:t>
            </a:r>
            <a:r>
              <a:rPr lang="ru-RU" sz="2800" dirty="0">
                <a:latin typeface="Times New Roman" charset="0"/>
                <a:cs typeface="Times New Roman" charset="0"/>
              </a:rPr>
              <a:t>10</a:t>
            </a:r>
            <a:r>
              <a:rPr lang="en-US" sz="2800" dirty="0">
                <a:latin typeface="Times New Roman" charset="0"/>
                <a:cs typeface="Times New Roman" charset="0"/>
              </a:rPr>
              <a:t>^6+10^5: NEXT I</a:t>
            </a:r>
            <a:endParaRPr lang="ru-RU" sz="2800" dirty="0">
              <a:latin typeface="Times New Roman" charset="0"/>
              <a:cs typeface="Times New Roman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dirty="0">
                <a:latin typeface="Times New Roman" charset="0"/>
                <a:cs typeface="Times New Roman" charset="0"/>
              </a:rPr>
              <a:t>60 LOCATE 12,Y</a:t>
            </a:r>
            <a:endParaRPr lang="ru-RU" sz="2800" dirty="0">
              <a:latin typeface="Times New Roman" charset="0"/>
              <a:cs typeface="Times New Roman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dirty="0">
                <a:latin typeface="Times New Roman" charset="0"/>
                <a:cs typeface="Times New Roman" charset="0"/>
              </a:rPr>
              <a:t>70 PRINT “ ”</a:t>
            </a:r>
            <a:endParaRPr lang="ru-RU" sz="2800" dirty="0">
              <a:latin typeface="Times New Roman" charset="0"/>
              <a:cs typeface="Times New Roman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dirty="0">
                <a:latin typeface="Times New Roman" charset="0"/>
                <a:cs typeface="Times New Roman" charset="0"/>
              </a:rPr>
              <a:t>80 NEXT Y</a:t>
            </a:r>
            <a:endParaRPr lang="ru-RU" sz="2800" dirty="0">
              <a:latin typeface="Times New Roman" charset="0"/>
              <a:cs typeface="Times New Roman" charset="0"/>
            </a:endParaRPr>
          </a:p>
          <a:p>
            <a:pPr marL="609600" indent="-609600">
              <a:lnSpc>
                <a:spcPct val="90000"/>
              </a:lnSpc>
              <a:defRPr/>
            </a:pPr>
            <a:r>
              <a:rPr lang="en-US" sz="2800" dirty="0">
                <a:latin typeface="Times New Roman" charset="0"/>
                <a:cs typeface="Times New Roman" charset="0"/>
              </a:rPr>
              <a:t>9</a:t>
            </a:r>
            <a:r>
              <a:rPr lang="ru-RU" sz="2800" dirty="0">
                <a:latin typeface="Times New Roman" charset="0"/>
                <a:cs typeface="Times New Roman" charset="0"/>
              </a:rPr>
              <a:t>0 </a:t>
            </a:r>
            <a:r>
              <a:rPr lang="en-US" sz="2800" dirty="0">
                <a:latin typeface="Times New Roman" charset="0"/>
                <a:cs typeface="Times New Roman" charset="0"/>
              </a:rPr>
              <a:t>END</a:t>
            </a:r>
            <a:endParaRPr lang="ru-RU" sz="2800" dirty="0">
              <a:latin typeface="Times New Roman" charset="0"/>
              <a:cs typeface="Times New Roman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03648" y="908720"/>
            <a:ext cx="6192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charset="0"/>
                <a:cs typeface="Times New Roman" charset="0"/>
              </a:rPr>
              <a:t>Анимация изображений.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7989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660648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2. Изучите принцип работы программы: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indent="363538" algn="just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Команда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LOCATE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х, 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– устанавливает позицию (номер строки и столбца) для вывода информации на экран. Всего 25 строк (х) и 80 столбцов (у). Первый раз слово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HELLO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выводится с позиции (12,1).</a:t>
            </a:r>
          </a:p>
          <a:p>
            <a:pPr indent="363538" algn="just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Строки 50 (пустой цикл) используются для задержки слова в позиции. Затем первая буква слова удаляется с экрана (вывод пробела в строке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70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). </a:t>
            </a:r>
          </a:p>
          <a:p>
            <a:pPr indent="363538" algn="just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Следующий раз слово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HELLO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выводится с позиции (12,2), задерживается па экране, после чего удаляется его первая буква и цикл повторяется заново.</a:t>
            </a:r>
          </a:p>
          <a:p>
            <a:pPr indent="363538" algn="just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Таким образом, на экран выводится “бегущая строка”.</a:t>
            </a:r>
            <a:endParaRPr lang="ru-RU" sz="2000" dirty="0">
              <a:latin typeface="Times New Roman" pitchFamily="18" charset="0"/>
            </a:endParaRPr>
          </a:p>
          <a:p>
            <a:pPr marL="365760" indent="-256032" algn="just">
              <a:defRPr/>
            </a:pP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3. Измените программу так чтобы: 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  <a:p>
            <a:pPr indent="363538" algn="just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а) слово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HELLO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перемещалось сверху вниз;</a:t>
            </a:r>
          </a:p>
          <a:p>
            <a:pPr indent="363538" algn="just">
              <a:defRPr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б)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слово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HELLO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перемещалось по первой строке, спускалось на вторую, перемещалось по ней, спускалось на третью и т.д.</a:t>
            </a:r>
          </a:p>
        </p:txBody>
      </p:sp>
    </p:spTree>
    <p:extLst>
      <p:ext uri="{BB962C8B-B14F-4D97-AF65-F5344CB8AC3E}">
        <p14:creationId xmlns:p14="http://schemas.microsoft.com/office/powerpoint/2010/main" val="41670329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263792"/>
            <a:ext cx="4572000" cy="433041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90000"/>
              </a:lnSpc>
              <a:buFontTx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Геворкян Г. Х. Бейсик – это просто. Москва: “Радио и связь”, 1989 \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Геворкян Г. Х., В.Н. Семенов - 144 с. 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Каймин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В.А., Информатика для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старшекласников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и абитуриентов. Москва: АСТ 2007 – 271 с.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Колмыкова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Е.А., «Информатика», М: «Академия», 2009 \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КолмыковаЕ.А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Кумсукова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И.А. -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416 с. 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Ляхович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В.Ф.,  Основы информатики. Ростов-на-Дону: “Феникс”, 2001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608 с.</a:t>
            </a:r>
          </a:p>
          <a:p>
            <a:pPr algn="just">
              <a:lnSpc>
                <a:spcPct val="90000"/>
              </a:lnSpc>
              <a:buFontTx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Могилев А.В., Информатика. Москва. 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ACADEMIA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2008 \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Хеннер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Е.К., Могилев А. В., Пак Н.И.</a:t>
            </a:r>
            <a:r>
              <a:rPr lang="en-US" altLang="ru-RU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848 с.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Сафронов И. К., Бейсик в задачах и примерах. Издательство: BHV - Санкт - Петербург. Мягкая обложка, 2006 - 224 с.</a:t>
            </a:r>
            <a:endParaRPr lang="ru-RU" alt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99792" y="590136"/>
            <a:ext cx="317747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36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Литература</a:t>
            </a:r>
            <a:endParaRPr lang="ru-RU" sz="36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47282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</TotalTime>
  <Words>361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Кнопка</vt:lpstr>
      <vt:lpstr>Презентация PowerPoint</vt:lpstr>
      <vt:lpstr>Цель:</vt:lpstr>
      <vt:lpstr>Задачи: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user0</dc:creator>
  <cp:lastModifiedBy>user0</cp:lastModifiedBy>
  <cp:revision>2</cp:revision>
  <dcterms:created xsi:type="dcterms:W3CDTF">2013-09-20T05:49:14Z</dcterms:created>
  <dcterms:modified xsi:type="dcterms:W3CDTF">2013-09-20T05:59:48Z</dcterms:modified>
</cp:coreProperties>
</file>